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5"/>
  </p:sldMasterIdLst>
  <p:sldIdLst>
    <p:sldId id="256" r:id="rId6"/>
    <p:sldId id="294" r:id="rId7"/>
    <p:sldId id="295" r:id="rId8"/>
    <p:sldId id="274" r:id="rId9"/>
    <p:sldId id="300" r:id="rId10"/>
    <p:sldId id="277" r:id="rId11"/>
    <p:sldId id="302" r:id="rId12"/>
    <p:sldId id="276" r:id="rId13"/>
    <p:sldId id="303" r:id="rId14"/>
    <p:sldId id="296" r:id="rId15"/>
    <p:sldId id="297" r:id="rId16"/>
    <p:sldId id="270" r:id="rId17"/>
    <p:sldId id="259" r:id="rId18"/>
    <p:sldId id="260" r:id="rId19"/>
    <p:sldId id="262" r:id="rId20"/>
    <p:sldId id="272" r:id="rId21"/>
    <p:sldId id="268" r:id="rId22"/>
    <p:sldId id="263" r:id="rId23"/>
    <p:sldId id="264" r:id="rId24"/>
    <p:sldId id="265" r:id="rId25"/>
    <p:sldId id="261" r:id="rId26"/>
    <p:sldId id="266" r:id="rId27"/>
    <p:sldId id="267" r:id="rId28"/>
    <p:sldId id="278" r:id="rId29"/>
    <p:sldId id="286" r:id="rId30"/>
    <p:sldId id="304" r:id="rId31"/>
    <p:sldId id="306" r:id="rId32"/>
    <p:sldId id="307" r:id="rId33"/>
    <p:sldId id="305" r:id="rId34"/>
    <p:sldId id="287" r:id="rId35"/>
    <p:sldId id="279" r:id="rId36"/>
    <p:sldId id="298" r:id="rId37"/>
    <p:sldId id="281" r:id="rId38"/>
    <p:sldId id="282" r:id="rId39"/>
    <p:sldId id="280" r:id="rId40"/>
    <p:sldId id="30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AD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65" autoAdjust="0"/>
    <p:restoredTop sz="96234" autoAdjust="0"/>
  </p:normalViewPr>
  <p:slideViewPr>
    <p:cSldViewPr snapToGrid="0">
      <p:cViewPr varScale="1">
        <p:scale>
          <a:sx n="73" d="100"/>
          <a:sy n="73" d="100"/>
        </p:scale>
        <p:origin x="97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830D-8CB8-4BDB-9518-8A90857DA517}"/>
              </a:ext>
            </a:extLst>
          </p:cNvPr>
          <p:cNvSpPr>
            <a:spLocks noGrp="1"/>
          </p:cNvSpPr>
          <p:nvPr>
            <p:ph type="ctrTitle" hasCustomPrompt="1"/>
          </p:nvPr>
        </p:nvSpPr>
        <p:spPr>
          <a:xfrm>
            <a:off x="1524000" y="1122363"/>
            <a:ext cx="9144000" cy="2387600"/>
          </a:xfrm>
        </p:spPr>
        <p:txBody>
          <a:bodyPr anchor="b">
            <a:normAutofit/>
          </a:bodyPr>
          <a:lstStyle>
            <a:lvl1pPr algn="ctr">
              <a:defRPr sz="4400"/>
            </a:lvl1pPr>
          </a:lstStyle>
          <a:p>
            <a:r>
              <a:rPr lang="en-US" dirty="0"/>
              <a:t>Click to edit title</a:t>
            </a:r>
          </a:p>
        </p:txBody>
      </p:sp>
      <p:sp>
        <p:nvSpPr>
          <p:cNvPr id="3" name="Subtitle 2">
            <a:extLst>
              <a:ext uri="{FF2B5EF4-FFF2-40B4-BE49-F238E27FC236}">
                <a16:creationId xmlns:a16="http://schemas.microsoft.com/office/drawing/2014/main" id="{1BA338E1-D276-4320-8560-937934024A41}"/>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23671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s 3.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BD5751-2630-497A-8E15-296E381C2459}"/>
              </a:ext>
            </a:extLst>
          </p:cNvPr>
          <p:cNvSpPr/>
          <p:nvPr userDrawn="1"/>
        </p:nvSpPr>
        <p:spPr>
          <a:xfrm>
            <a:off x="0" y="-1"/>
            <a:ext cx="599122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F5209E-BA5B-4FB4-98D6-77DE51DB8EC2}"/>
              </a:ext>
            </a:extLst>
          </p:cNvPr>
          <p:cNvSpPr>
            <a:spLocks noGrp="1"/>
          </p:cNvSpPr>
          <p:nvPr>
            <p:ph type="title" hasCustomPrompt="1"/>
          </p:nvPr>
        </p:nvSpPr>
        <p:spPr>
          <a:xfrm>
            <a:off x="6419850" y="1001712"/>
            <a:ext cx="5410199" cy="798513"/>
          </a:xfrm>
        </p:spPr>
        <p:txBody>
          <a:bodyPr>
            <a:normAutofit/>
          </a:bodyPr>
          <a:lstStyle>
            <a:lvl1pPr>
              <a:defRPr sz="3200"/>
            </a:lvl1pPr>
          </a:lstStyle>
          <a:p>
            <a:r>
              <a:rPr lang="en-US" dirty="0"/>
              <a:t>Click to edit title</a:t>
            </a:r>
          </a:p>
        </p:txBody>
      </p:sp>
      <p:sp>
        <p:nvSpPr>
          <p:cNvPr id="3" name="Content Placeholder 2">
            <a:extLst>
              <a:ext uri="{FF2B5EF4-FFF2-40B4-BE49-F238E27FC236}">
                <a16:creationId xmlns:a16="http://schemas.microsoft.com/office/drawing/2014/main" id="{4A340CBC-DC7F-4570-ABFF-DD272879543B}"/>
              </a:ext>
            </a:extLst>
          </p:cNvPr>
          <p:cNvSpPr>
            <a:spLocks noGrp="1"/>
          </p:cNvSpPr>
          <p:nvPr>
            <p:ph idx="1" hasCustomPrompt="1"/>
          </p:nvPr>
        </p:nvSpPr>
        <p:spPr>
          <a:xfrm>
            <a:off x="6419850" y="1914525"/>
            <a:ext cx="5410200" cy="4029075"/>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D1A33C35-B5CC-495B-A623-8698F23D656C}"/>
              </a:ext>
            </a:extLst>
          </p:cNvPr>
          <p:cNvSpPr>
            <a:spLocks noGrp="1"/>
          </p:cNvSpPr>
          <p:nvPr>
            <p:ph sz="quarter" idx="10"/>
          </p:nvPr>
        </p:nvSpPr>
        <p:spPr>
          <a:xfrm>
            <a:off x="476249" y="1001712"/>
            <a:ext cx="5038725" cy="50180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0282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s 3.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BDBAC8-5237-443E-BADC-638C668B4FD6}"/>
              </a:ext>
            </a:extLst>
          </p:cNvPr>
          <p:cNvSpPr/>
          <p:nvPr userDrawn="1"/>
        </p:nvSpPr>
        <p:spPr>
          <a:xfrm>
            <a:off x="152401" y="152401"/>
            <a:ext cx="11877674" cy="65436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1B56F229-3693-4292-937B-ADE0F34DA881}"/>
              </a:ext>
            </a:extLst>
          </p:cNvPr>
          <p:cNvSpPr>
            <a:spLocks noGrp="1"/>
          </p:cNvSpPr>
          <p:nvPr>
            <p:ph sz="quarter" idx="10"/>
          </p:nvPr>
        </p:nvSpPr>
        <p:spPr>
          <a:xfrm>
            <a:off x="1190626" y="1897063"/>
            <a:ext cx="469582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C318C34D-BA2D-4343-BD72-5159E09BA89D}"/>
              </a:ext>
            </a:extLst>
          </p:cNvPr>
          <p:cNvSpPr>
            <a:spLocks noGrp="1"/>
          </p:cNvSpPr>
          <p:nvPr>
            <p:ph type="title"/>
          </p:nvPr>
        </p:nvSpPr>
        <p:spPr>
          <a:xfrm>
            <a:off x="1190625" y="982662"/>
            <a:ext cx="6038850" cy="798513"/>
          </a:xfrm>
        </p:spPr>
        <p:txBody>
          <a:bodyPr>
            <a:normAutofit/>
          </a:bodyPr>
          <a:lstStyle>
            <a:lvl1pPr>
              <a:defRPr sz="3200"/>
            </a:lvl1pPr>
          </a:lstStyle>
          <a:p>
            <a:r>
              <a:rPr lang="en-US" dirty="0"/>
              <a:t>Click to edit Master title style</a:t>
            </a:r>
          </a:p>
        </p:txBody>
      </p:sp>
      <p:pic>
        <p:nvPicPr>
          <p:cNvPr id="13" name="Picture 12">
            <a:extLst>
              <a:ext uri="{FF2B5EF4-FFF2-40B4-BE49-F238E27FC236}">
                <a16:creationId xmlns:a16="http://schemas.microsoft.com/office/drawing/2014/main" id="{9B9BDE48-E9E7-4889-BAC6-EDD3275CC01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743951" y="139701"/>
            <a:ext cx="3200400" cy="767166"/>
          </a:xfrm>
          <a:prstGeom prst="rect">
            <a:avLst/>
          </a:prstGeom>
        </p:spPr>
      </p:pic>
      <p:sp>
        <p:nvSpPr>
          <p:cNvPr id="6" name="Content Placeholder 10">
            <a:extLst>
              <a:ext uri="{FF2B5EF4-FFF2-40B4-BE49-F238E27FC236}">
                <a16:creationId xmlns:a16="http://schemas.microsoft.com/office/drawing/2014/main" id="{C1C50B71-D8E3-47A9-8D25-65DA3E052B9E}"/>
              </a:ext>
            </a:extLst>
          </p:cNvPr>
          <p:cNvSpPr>
            <a:spLocks noGrp="1"/>
          </p:cNvSpPr>
          <p:nvPr>
            <p:ph sz="quarter" idx="11"/>
          </p:nvPr>
        </p:nvSpPr>
        <p:spPr>
          <a:xfrm>
            <a:off x="6096000" y="1897063"/>
            <a:ext cx="490537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7391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850908-98A9-48CC-81FB-2B655C554D58}"/>
              </a:ext>
            </a:extLst>
          </p:cNvPr>
          <p:cNvSpPr/>
          <p:nvPr userDrawn="1"/>
        </p:nvSpPr>
        <p:spPr>
          <a:xfrm>
            <a:off x="-9525" y="-196"/>
            <a:ext cx="6096000" cy="6858000"/>
          </a:xfrm>
          <a:prstGeom prst="rect">
            <a:avLst/>
          </a:prstGeom>
          <a:solidFill>
            <a:srgbClr val="80A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4308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BD5751-2630-497A-8E15-296E381C2459}"/>
              </a:ext>
            </a:extLst>
          </p:cNvPr>
          <p:cNvSpPr/>
          <p:nvPr userDrawn="1"/>
        </p:nvSpPr>
        <p:spPr>
          <a:xfrm>
            <a:off x="0" y="-1"/>
            <a:ext cx="599122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7460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ntent Two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5209E-BA5B-4FB4-98D6-77DE51DB8EC2}"/>
              </a:ext>
            </a:extLst>
          </p:cNvPr>
          <p:cNvSpPr>
            <a:spLocks noGrp="1"/>
          </p:cNvSpPr>
          <p:nvPr>
            <p:ph type="title"/>
          </p:nvPr>
        </p:nvSpPr>
        <p:spPr>
          <a:xfrm>
            <a:off x="914404" y="898525"/>
            <a:ext cx="5324473" cy="798513"/>
          </a:xfrm>
        </p:spPr>
        <p:txBody>
          <a:bodyPr>
            <a:normAutofit/>
          </a:bodyPr>
          <a:lstStyle>
            <a:lvl1pPr>
              <a:defRPr sz="3200"/>
            </a:lvl1pPr>
          </a:lstStyle>
          <a:p>
            <a:r>
              <a:rPr lang="en-US" dirty="0"/>
              <a:t>Click to edit Master title style</a:t>
            </a:r>
          </a:p>
        </p:txBody>
      </p:sp>
      <p:sp>
        <p:nvSpPr>
          <p:cNvPr id="10" name="Text Placeholder 9">
            <a:extLst>
              <a:ext uri="{FF2B5EF4-FFF2-40B4-BE49-F238E27FC236}">
                <a16:creationId xmlns:a16="http://schemas.microsoft.com/office/drawing/2014/main" id="{AF3996DC-4B53-403F-8748-CA5416CD119F}"/>
              </a:ext>
            </a:extLst>
          </p:cNvPr>
          <p:cNvSpPr>
            <a:spLocks noGrp="1"/>
          </p:cNvSpPr>
          <p:nvPr>
            <p:ph type="body" sz="quarter" idx="12"/>
          </p:nvPr>
        </p:nvSpPr>
        <p:spPr>
          <a:xfrm>
            <a:off x="914402" y="1838325"/>
            <a:ext cx="5324475" cy="4438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BCF88ADA-8C00-46A4-AB43-0C0C135B965D}"/>
              </a:ext>
            </a:extLst>
          </p:cNvPr>
          <p:cNvSpPr>
            <a:spLocks noGrp="1"/>
          </p:cNvSpPr>
          <p:nvPr>
            <p:ph type="pic" sz="quarter" idx="13"/>
          </p:nvPr>
        </p:nvSpPr>
        <p:spPr>
          <a:xfrm>
            <a:off x="7381874" y="896938"/>
            <a:ext cx="4467223" cy="2532062"/>
          </a:xfrm>
        </p:spPr>
        <p:txBody>
          <a:bodyPr/>
          <a:lstStyle/>
          <a:p>
            <a:endParaRPr lang="en-US"/>
          </a:p>
        </p:txBody>
      </p:sp>
      <p:sp>
        <p:nvSpPr>
          <p:cNvPr id="15" name="Picture Placeholder 13">
            <a:extLst>
              <a:ext uri="{FF2B5EF4-FFF2-40B4-BE49-F238E27FC236}">
                <a16:creationId xmlns:a16="http://schemas.microsoft.com/office/drawing/2014/main" id="{053D4040-A47E-468B-A801-1C03B059D70B}"/>
              </a:ext>
            </a:extLst>
          </p:cNvPr>
          <p:cNvSpPr>
            <a:spLocks noGrp="1"/>
          </p:cNvSpPr>
          <p:nvPr>
            <p:ph type="pic" sz="quarter" idx="14"/>
          </p:nvPr>
        </p:nvSpPr>
        <p:spPr>
          <a:xfrm>
            <a:off x="7381873" y="3744913"/>
            <a:ext cx="4467224" cy="2532062"/>
          </a:xfrm>
        </p:spPr>
        <p:txBody>
          <a:bodyPr/>
          <a:lstStyle/>
          <a:p>
            <a:endParaRPr lang="en-US"/>
          </a:p>
        </p:txBody>
      </p:sp>
    </p:spTree>
    <p:extLst>
      <p:ext uri="{BB962C8B-B14F-4D97-AF65-F5344CB8AC3E}">
        <p14:creationId xmlns:p14="http://schemas.microsoft.com/office/powerpoint/2010/main" val="130197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BDBAC8-5237-443E-BADC-638C668B4FD6}"/>
              </a:ext>
            </a:extLst>
          </p:cNvPr>
          <p:cNvSpPr/>
          <p:nvPr userDrawn="1"/>
        </p:nvSpPr>
        <p:spPr>
          <a:xfrm>
            <a:off x="152401" y="152401"/>
            <a:ext cx="11877674" cy="65436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B9BDE48-E9E7-4889-BAC6-EDD3275CC01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743951" y="139701"/>
            <a:ext cx="3200400" cy="767166"/>
          </a:xfrm>
          <a:prstGeom prst="rect">
            <a:avLst/>
          </a:prstGeom>
        </p:spPr>
      </p:pic>
      <p:sp>
        <p:nvSpPr>
          <p:cNvPr id="6" name="Title 1">
            <a:extLst>
              <a:ext uri="{FF2B5EF4-FFF2-40B4-BE49-F238E27FC236}">
                <a16:creationId xmlns:a16="http://schemas.microsoft.com/office/drawing/2014/main" id="{DAEAAC89-9C2D-4A05-AE79-5430BC34A4AB}"/>
              </a:ext>
            </a:extLst>
          </p:cNvPr>
          <p:cNvSpPr>
            <a:spLocks noGrp="1"/>
          </p:cNvSpPr>
          <p:nvPr>
            <p:ph type="ctrTitle" hasCustomPrompt="1"/>
          </p:nvPr>
        </p:nvSpPr>
        <p:spPr>
          <a:xfrm>
            <a:off x="1524000" y="3579828"/>
            <a:ext cx="9144000" cy="901095"/>
          </a:xfrm>
        </p:spPr>
        <p:txBody>
          <a:bodyPr anchor="b">
            <a:normAutofit/>
          </a:bodyPr>
          <a:lstStyle>
            <a:lvl1pPr algn="ctr">
              <a:defRPr sz="4000"/>
            </a:lvl1pPr>
          </a:lstStyle>
          <a:p>
            <a:r>
              <a:rPr lang="en-US" dirty="0"/>
              <a:t>Click to edit title</a:t>
            </a:r>
          </a:p>
        </p:txBody>
      </p:sp>
      <p:sp>
        <p:nvSpPr>
          <p:cNvPr id="7" name="Subtitle 2">
            <a:extLst>
              <a:ext uri="{FF2B5EF4-FFF2-40B4-BE49-F238E27FC236}">
                <a16:creationId xmlns:a16="http://schemas.microsoft.com/office/drawing/2014/main" id="{D8EB95F0-0EE7-447D-A149-7721B4288E86}"/>
              </a:ext>
            </a:extLst>
          </p:cNvPr>
          <p:cNvSpPr>
            <a:spLocks noGrp="1"/>
          </p:cNvSpPr>
          <p:nvPr>
            <p:ph type="subTitle" idx="1" hasCustomPrompt="1"/>
          </p:nvPr>
        </p:nvSpPr>
        <p:spPr>
          <a:xfrm>
            <a:off x="1524000" y="4619134"/>
            <a:ext cx="9144000" cy="63866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366841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BDBAC8-5237-443E-BADC-638C668B4FD6}"/>
              </a:ext>
            </a:extLst>
          </p:cNvPr>
          <p:cNvSpPr/>
          <p:nvPr userDrawn="1"/>
        </p:nvSpPr>
        <p:spPr>
          <a:xfrm>
            <a:off x="323851" y="266701"/>
            <a:ext cx="11534774" cy="6296024"/>
          </a:xfrm>
          <a:prstGeom prst="rect">
            <a:avLst/>
          </a:prstGeom>
          <a:solidFill>
            <a:srgbClr val="80A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C4A40E6-31EB-47DB-9154-64DBCBAF6FD0}"/>
              </a:ext>
            </a:extLst>
          </p:cNvPr>
          <p:cNvSpPr>
            <a:spLocks noGrp="1"/>
          </p:cNvSpPr>
          <p:nvPr>
            <p:ph type="ctrTitle" hasCustomPrompt="1"/>
          </p:nvPr>
        </p:nvSpPr>
        <p:spPr>
          <a:xfrm>
            <a:off x="1524000" y="3579828"/>
            <a:ext cx="9144000" cy="901095"/>
          </a:xfrm>
        </p:spPr>
        <p:txBody>
          <a:bodyPr anchor="b">
            <a:normAutofit/>
          </a:bodyPr>
          <a:lstStyle>
            <a:lvl1pPr algn="ctr">
              <a:defRPr sz="4000"/>
            </a:lvl1pPr>
          </a:lstStyle>
          <a:p>
            <a:r>
              <a:rPr lang="en-US" dirty="0"/>
              <a:t>Click to edit title</a:t>
            </a:r>
          </a:p>
        </p:txBody>
      </p:sp>
      <p:sp>
        <p:nvSpPr>
          <p:cNvPr id="5" name="Subtitle 2">
            <a:extLst>
              <a:ext uri="{FF2B5EF4-FFF2-40B4-BE49-F238E27FC236}">
                <a16:creationId xmlns:a16="http://schemas.microsoft.com/office/drawing/2014/main" id="{2CA8EF35-6E71-4DC7-A4E2-356CF3FA85D3}"/>
              </a:ext>
            </a:extLst>
          </p:cNvPr>
          <p:cNvSpPr>
            <a:spLocks noGrp="1"/>
          </p:cNvSpPr>
          <p:nvPr>
            <p:ph type="subTitle" idx="1" hasCustomPrompt="1"/>
          </p:nvPr>
        </p:nvSpPr>
        <p:spPr>
          <a:xfrm>
            <a:off x="1524000" y="4619134"/>
            <a:ext cx="9144000" cy="63866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483541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BDBAC8-5237-443E-BADC-638C668B4FD6}"/>
              </a:ext>
            </a:extLst>
          </p:cNvPr>
          <p:cNvSpPr/>
          <p:nvPr userDrawn="1"/>
        </p:nvSpPr>
        <p:spPr>
          <a:xfrm>
            <a:off x="323851" y="266701"/>
            <a:ext cx="11534774" cy="6296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A39E745-B904-4514-9F0C-0B2CCD08177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743951" y="139701"/>
            <a:ext cx="3200400" cy="767166"/>
          </a:xfrm>
          <a:prstGeom prst="rect">
            <a:avLst/>
          </a:prstGeom>
        </p:spPr>
      </p:pic>
      <p:sp>
        <p:nvSpPr>
          <p:cNvPr id="7" name="Title 1">
            <a:extLst>
              <a:ext uri="{FF2B5EF4-FFF2-40B4-BE49-F238E27FC236}">
                <a16:creationId xmlns:a16="http://schemas.microsoft.com/office/drawing/2014/main" id="{04B7ABD7-A3FF-45DB-818A-AB9F936DED13}"/>
              </a:ext>
            </a:extLst>
          </p:cNvPr>
          <p:cNvSpPr>
            <a:spLocks noGrp="1"/>
          </p:cNvSpPr>
          <p:nvPr>
            <p:ph type="ctrTitle" hasCustomPrompt="1"/>
          </p:nvPr>
        </p:nvSpPr>
        <p:spPr>
          <a:xfrm>
            <a:off x="1524000" y="3579828"/>
            <a:ext cx="9144000" cy="901095"/>
          </a:xfrm>
        </p:spPr>
        <p:txBody>
          <a:bodyPr anchor="b">
            <a:normAutofit/>
          </a:bodyPr>
          <a:lstStyle>
            <a:lvl1pPr algn="ctr">
              <a:defRPr sz="4000"/>
            </a:lvl1pPr>
          </a:lstStyle>
          <a:p>
            <a:r>
              <a:rPr lang="en-US" dirty="0"/>
              <a:t>Click to edit title</a:t>
            </a:r>
          </a:p>
        </p:txBody>
      </p:sp>
      <p:sp>
        <p:nvSpPr>
          <p:cNvPr id="8" name="Subtitle 2">
            <a:extLst>
              <a:ext uri="{FF2B5EF4-FFF2-40B4-BE49-F238E27FC236}">
                <a16:creationId xmlns:a16="http://schemas.microsoft.com/office/drawing/2014/main" id="{563C072E-9E6E-4548-9860-DC8D68C175AA}"/>
              </a:ext>
            </a:extLst>
          </p:cNvPr>
          <p:cNvSpPr>
            <a:spLocks noGrp="1"/>
          </p:cNvSpPr>
          <p:nvPr>
            <p:ph type="subTitle" idx="1" hasCustomPrompt="1"/>
          </p:nvPr>
        </p:nvSpPr>
        <p:spPr>
          <a:xfrm>
            <a:off x="1524000" y="4619134"/>
            <a:ext cx="9144000" cy="63866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280272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47F85F-1059-4B85-9E68-851B9778E8C5}"/>
              </a:ext>
            </a:extLst>
          </p:cNvPr>
          <p:cNvSpPr/>
          <p:nvPr userDrawn="1"/>
        </p:nvSpPr>
        <p:spPr>
          <a:xfrm>
            <a:off x="6172202" y="906867"/>
            <a:ext cx="5772149" cy="57415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18A913-C21F-454F-B85A-681EF7580C7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743951" y="139701"/>
            <a:ext cx="3200400" cy="767166"/>
          </a:xfrm>
          <a:prstGeom prst="rect">
            <a:avLst/>
          </a:prstGeom>
        </p:spPr>
      </p:pic>
      <p:sp>
        <p:nvSpPr>
          <p:cNvPr id="12" name="Content Placeholder 11">
            <a:extLst>
              <a:ext uri="{FF2B5EF4-FFF2-40B4-BE49-F238E27FC236}">
                <a16:creationId xmlns:a16="http://schemas.microsoft.com/office/drawing/2014/main" id="{4C289B46-1472-4175-9689-A2B00B3CAF1D}"/>
              </a:ext>
            </a:extLst>
          </p:cNvPr>
          <p:cNvSpPr>
            <a:spLocks noGrp="1"/>
          </p:cNvSpPr>
          <p:nvPr>
            <p:ph sz="quarter" idx="10"/>
          </p:nvPr>
        </p:nvSpPr>
        <p:spPr>
          <a:xfrm>
            <a:off x="895350" y="1819274"/>
            <a:ext cx="4905375" cy="482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
            <a:extLst>
              <a:ext uri="{FF2B5EF4-FFF2-40B4-BE49-F238E27FC236}">
                <a16:creationId xmlns:a16="http://schemas.microsoft.com/office/drawing/2014/main" id="{2BE6E003-DC24-44A6-BA09-BB18F126E788}"/>
              </a:ext>
            </a:extLst>
          </p:cNvPr>
          <p:cNvSpPr>
            <a:spLocks noGrp="1"/>
          </p:cNvSpPr>
          <p:nvPr>
            <p:ph type="body" sz="quarter" idx="11" hasCustomPrompt="1"/>
          </p:nvPr>
        </p:nvSpPr>
        <p:spPr>
          <a:xfrm>
            <a:off x="838200" y="952501"/>
            <a:ext cx="4962525" cy="693738"/>
          </a:xfrm>
        </p:spPr>
        <p:txBody>
          <a:bodyPr/>
          <a:lstStyle>
            <a:lvl1pPr>
              <a:defRPr sz="3200"/>
            </a:lvl1pPr>
          </a:lstStyle>
          <a:p>
            <a:pPr lvl="0"/>
            <a:r>
              <a:rPr lang="en-US" dirty="0"/>
              <a:t>Click to edit text styles</a:t>
            </a:r>
          </a:p>
        </p:txBody>
      </p:sp>
    </p:spTree>
    <p:extLst>
      <p:ext uri="{BB962C8B-B14F-4D97-AF65-F5344CB8AC3E}">
        <p14:creationId xmlns:p14="http://schemas.microsoft.com/office/powerpoint/2010/main" val="3802857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CB52A-4A54-40CD-81D4-CC546F36CDE8}"/>
              </a:ext>
            </a:extLst>
          </p:cNvPr>
          <p:cNvSpPr>
            <a:spLocks noGrp="1"/>
          </p:cNvSpPr>
          <p:nvPr>
            <p:ph type="title" hasCustomPrompt="1"/>
          </p:nvPr>
        </p:nvSpPr>
        <p:spPr>
          <a:xfrm>
            <a:off x="839788" y="1314450"/>
            <a:ext cx="3932237" cy="685800"/>
          </a:xfrm>
        </p:spPr>
        <p:txBody>
          <a:bodyPr anchor="b"/>
          <a:lstStyle>
            <a:lvl1pPr>
              <a:defRPr sz="3200"/>
            </a:lvl1pPr>
          </a:lstStyle>
          <a:p>
            <a:r>
              <a:rPr lang="en-US" dirty="0"/>
              <a:t>Click to edit title style</a:t>
            </a:r>
          </a:p>
        </p:txBody>
      </p:sp>
      <p:sp>
        <p:nvSpPr>
          <p:cNvPr id="4" name="Text Placeholder 3">
            <a:extLst>
              <a:ext uri="{FF2B5EF4-FFF2-40B4-BE49-F238E27FC236}">
                <a16:creationId xmlns:a16="http://schemas.microsoft.com/office/drawing/2014/main" id="{2B5B5180-A9D6-4683-9461-85DFC356C064}"/>
              </a:ext>
            </a:extLst>
          </p:cNvPr>
          <p:cNvSpPr>
            <a:spLocks noGrp="1"/>
          </p:cNvSpPr>
          <p:nvPr>
            <p:ph type="body" sz="half" idx="2"/>
          </p:nvPr>
        </p:nvSpPr>
        <p:spPr>
          <a:xfrm>
            <a:off x="839788" y="2162175"/>
            <a:ext cx="3932237" cy="36385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Content Placeholder 8">
            <a:extLst>
              <a:ext uri="{FF2B5EF4-FFF2-40B4-BE49-F238E27FC236}">
                <a16:creationId xmlns:a16="http://schemas.microsoft.com/office/drawing/2014/main" id="{9B4F9B4D-28F2-42FD-823D-98E718FD32BF}"/>
              </a:ext>
            </a:extLst>
          </p:cNvPr>
          <p:cNvSpPr>
            <a:spLocks noGrp="1"/>
          </p:cNvSpPr>
          <p:nvPr>
            <p:ph sz="quarter" idx="10"/>
          </p:nvPr>
        </p:nvSpPr>
        <p:spPr>
          <a:xfrm>
            <a:off x="5067301" y="1314450"/>
            <a:ext cx="6724650" cy="4486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649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E01D25-ACB4-491F-985D-DCDC1343E773}"/>
              </a:ext>
            </a:extLst>
          </p:cNvPr>
          <p:cNvSpPr/>
          <p:nvPr userDrawn="1"/>
        </p:nvSpPr>
        <p:spPr>
          <a:xfrm>
            <a:off x="0" y="0"/>
            <a:ext cx="12192000" cy="6858000"/>
          </a:xfrm>
          <a:prstGeom prst="rect">
            <a:avLst/>
          </a:prstGeom>
          <a:solidFill>
            <a:srgbClr val="80A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FE830D-8CB8-4BDB-9518-8A90857DA517}"/>
              </a:ext>
            </a:extLst>
          </p:cNvPr>
          <p:cNvSpPr>
            <a:spLocks noGrp="1"/>
          </p:cNvSpPr>
          <p:nvPr>
            <p:ph type="ctrTitle" hasCustomPrompt="1"/>
          </p:nvPr>
        </p:nvSpPr>
        <p:spPr>
          <a:xfrm>
            <a:off x="1524000" y="1122363"/>
            <a:ext cx="9144000" cy="2387600"/>
          </a:xfrm>
        </p:spPr>
        <p:txBody>
          <a:bodyPr anchor="b">
            <a:normAutofit/>
          </a:bodyPr>
          <a:lstStyle>
            <a:lvl1pPr algn="ctr">
              <a:defRPr sz="4400"/>
            </a:lvl1pPr>
          </a:lstStyle>
          <a:p>
            <a:r>
              <a:rPr lang="en-US" dirty="0"/>
              <a:t>Click to edit title</a:t>
            </a:r>
          </a:p>
        </p:txBody>
      </p:sp>
      <p:sp>
        <p:nvSpPr>
          <p:cNvPr id="3" name="Subtitle 2">
            <a:extLst>
              <a:ext uri="{FF2B5EF4-FFF2-40B4-BE49-F238E27FC236}">
                <a16:creationId xmlns:a16="http://schemas.microsoft.com/office/drawing/2014/main" id="{1BA338E1-D276-4320-8560-937934024A41}"/>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5" name="Picture 4">
            <a:extLst>
              <a:ext uri="{FF2B5EF4-FFF2-40B4-BE49-F238E27FC236}">
                <a16:creationId xmlns:a16="http://schemas.microsoft.com/office/drawing/2014/main" id="{40D7FF29-71B0-4618-8EB0-401DC195F55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743951" y="139701"/>
            <a:ext cx="3200400" cy="767166"/>
          </a:xfrm>
          <a:prstGeom prst="rect">
            <a:avLst/>
          </a:prstGeom>
        </p:spPr>
      </p:pic>
    </p:spTree>
    <p:extLst>
      <p:ext uri="{BB962C8B-B14F-4D97-AF65-F5344CB8AC3E}">
        <p14:creationId xmlns:p14="http://schemas.microsoft.com/office/powerpoint/2010/main" val="52220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47F85F-1059-4B85-9E68-851B9778E8C5}"/>
              </a:ext>
            </a:extLst>
          </p:cNvPr>
          <p:cNvSpPr/>
          <p:nvPr userDrawn="1"/>
        </p:nvSpPr>
        <p:spPr>
          <a:xfrm>
            <a:off x="4901938" y="906867"/>
            <a:ext cx="7042414" cy="5741583"/>
          </a:xfrm>
          <a:prstGeom prst="rect">
            <a:avLst/>
          </a:prstGeom>
          <a:solidFill>
            <a:srgbClr val="80A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718A913-C21F-454F-B85A-681EF7580C7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743951" y="139701"/>
            <a:ext cx="3200400" cy="767166"/>
          </a:xfrm>
          <a:prstGeom prst="rect">
            <a:avLst/>
          </a:prstGeom>
        </p:spPr>
      </p:pic>
      <p:sp>
        <p:nvSpPr>
          <p:cNvPr id="8" name="Title 1">
            <a:extLst>
              <a:ext uri="{FF2B5EF4-FFF2-40B4-BE49-F238E27FC236}">
                <a16:creationId xmlns:a16="http://schemas.microsoft.com/office/drawing/2014/main" id="{2D80BD7F-968D-4D75-96C9-58D094EB7387}"/>
              </a:ext>
            </a:extLst>
          </p:cNvPr>
          <p:cNvSpPr>
            <a:spLocks noGrp="1"/>
          </p:cNvSpPr>
          <p:nvPr>
            <p:ph type="title" hasCustomPrompt="1"/>
          </p:nvPr>
        </p:nvSpPr>
        <p:spPr>
          <a:xfrm>
            <a:off x="839788" y="1314450"/>
            <a:ext cx="3932237" cy="685800"/>
          </a:xfrm>
        </p:spPr>
        <p:txBody>
          <a:bodyPr anchor="b"/>
          <a:lstStyle>
            <a:lvl1pPr>
              <a:defRPr sz="3200"/>
            </a:lvl1pPr>
          </a:lstStyle>
          <a:p>
            <a:r>
              <a:rPr lang="en-US" dirty="0"/>
              <a:t>Click to edit title style</a:t>
            </a:r>
          </a:p>
        </p:txBody>
      </p:sp>
      <p:sp>
        <p:nvSpPr>
          <p:cNvPr id="9" name="Text Placeholder 3">
            <a:extLst>
              <a:ext uri="{FF2B5EF4-FFF2-40B4-BE49-F238E27FC236}">
                <a16:creationId xmlns:a16="http://schemas.microsoft.com/office/drawing/2014/main" id="{51A8F617-9904-44AF-95DA-27A889961092}"/>
              </a:ext>
            </a:extLst>
          </p:cNvPr>
          <p:cNvSpPr>
            <a:spLocks noGrp="1"/>
          </p:cNvSpPr>
          <p:nvPr>
            <p:ph type="body" sz="half" idx="2"/>
          </p:nvPr>
        </p:nvSpPr>
        <p:spPr>
          <a:xfrm>
            <a:off x="839788" y="2162175"/>
            <a:ext cx="3932237" cy="36385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Content Placeholder 8">
            <a:extLst>
              <a:ext uri="{FF2B5EF4-FFF2-40B4-BE49-F238E27FC236}">
                <a16:creationId xmlns:a16="http://schemas.microsoft.com/office/drawing/2014/main" id="{9875BA65-02D8-406A-B7AD-4592B073C63D}"/>
              </a:ext>
            </a:extLst>
          </p:cNvPr>
          <p:cNvSpPr>
            <a:spLocks noGrp="1"/>
          </p:cNvSpPr>
          <p:nvPr>
            <p:ph sz="quarter" idx="10"/>
          </p:nvPr>
        </p:nvSpPr>
        <p:spPr>
          <a:xfrm>
            <a:off x="5067301" y="1314450"/>
            <a:ext cx="6724650" cy="4486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4781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with Caption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47F85F-1059-4B85-9E68-851B9778E8C5}"/>
              </a:ext>
            </a:extLst>
          </p:cNvPr>
          <p:cNvSpPr/>
          <p:nvPr userDrawn="1"/>
        </p:nvSpPr>
        <p:spPr>
          <a:xfrm>
            <a:off x="4901938" y="906867"/>
            <a:ext cx="7042414" cy="57415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18A913-C21F-454F-B85A-681EF7580C7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743951" y="139701"/>
            <a:ext cx="3200400" cy="767166"/>
          </a:xfrm>
          <a:prstGeom prst="rect">
            <a:avLst/>
          </a:prstGeom>
        </p:spPr>
      </p:pic>
      <p:sp>
        <p:nvSpPr>
          <p:cNvPr id="8" name="Title 1">
            <a:extLst>
              <a:ext uri="{FF2B5EF4-FFF2-40B4-BE49-F238E27FC236}">
                <a16:creationId xmlns:a16="http://schemas.microsoft.com/office/drawing/2014/main" id="{2D80BD7F-968D-4D75-96C9-58D094EB7387}"/>
              </a:ext>
            </a:extLst>
          </p:cNvPr>
          <p:cNvSpPr>
            <a:spLocks noGrp="1"/>
          </p:cNvSpPr>
          <p:nvPr>
            <p:ph type="title" hasCustomPrompt="1"/>
          </p:nvPr>
        </p:nvSpPr>
        <p:spPr>
          <a:xfrm>
            <a:off x="839788" y="1314450"/>
            <a:ext cx="3932237" cy="685800"/>
          </a:xfrm>
        </p:spPr>
        <p:txBody>
          <a:bodyPr anchor="b"/>
          <a:lstStyle>
            <a:lvl1pPr>
              <a:defRPr sz="3200"/>
            </a:lvl1pPr>
          </a:lstStyle>
          <a:p>
            <a:r>
              <a:rPr lang="en-US" dirty="0"/>
              <a:t>Click to edit title style</a:t>
            </a:r>
          </a:p>
        </p:txBody>
      </p:sp>
      <p:sp>
        <p:nvSpPr>
          <p:cNvPr id="9" name="Text Placeholder 3">
            <a:extLst>
              <a:ext uri="{FF2B5EF4-FFF2-40B4-BE49-F238E27FC236}">
                <a16:creationId xmlns:a16="http://schemas.microsoft.com/office/drawing/2014/main" id="{51A8F617-9904-44AF-95DA-27A889961092}"/>
              </a:ext>
            </a:extLst>
          </p:cNvPr>
          <p:cNvSpPr>
            <a:spLocks noGrp="1"/>
          </p:cNvSpPr>
          <p:nvPr>
            <p:ph type="body" sz="half" idx="2"/>
          </p:nvPr>
        </p:nvSpPr>
        <p:spPr>
          <a:xfrm>
            <a:off x="839788" y="2162175"/>
            <a:ext cx="3932237" cy="36385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Content Placeholder 8">
            <a:extLst>
              <a:ext uri="{FF2B5EF4-FFF2-40B4-BE49-F238E27FC236}">
                <a16:creationId xmlns:a16="http://schemas.microsoft.com/office/drawing/2014/main" id="{9875BA65-02D8-406A-B7AD-4592B073C63D}"/>
              </a:ext>
            </a:extLst>
          </p:cNvPr>
          <p:cNvSpPr>
            <a:spLocks noGrp="1"/>
          </p:cNvSpPr>
          <p:nvPr>
            <p:ph sz="quarter" idx="10"/>
          </p:nvPr>
        </p:nvSpPr>
        <p:spPr>
          <a:xfrm>
            <a:off x="5067301" y="1314450"/>
            <a:ext cx="6724650" cy="4486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8781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F1E88-A9C6-47A6-A939-31FD4C8BDDF5}"/>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33366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5DAE59-633C-4121-82BC-8098C3F69E0F}"/>
              </a:ext>
            </a:extLst>
          </p:cNvPr>
          <p:cNvSpPr/>
          <p:nvPr userDrawn="1"/>
        </p:nvSpPr>
        <p:spPr>
          <a:xfrm>
            <a:off x="1309688" y="1122364"/>
            <a:ext cx="9572625" cy="45648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FE830D-8CB8-4BDB-9518-8A90857DA517}"/>
              </a:ext>
            </a:extLst>
          </p:cNvPr>
          <p:cNvSpPr>
            <a:spLocks noGrp="1"/>
          </p:cNvSpPr>
          <p:nvPr>
            <p:ph type="ctrTitle" hasCustomPrompt="1"/>
          </p:nvPr>
        </p:nvSpPr>
        <p:spPr>
          <a:xfrm>
            <a:off x="1524000" y="1278931"/>
            <a:ext cx="9144000" cy="2387600"/>
          </a:xfrm>
        </p:spPr>
        <p:txBody>
          <a:bodyPr anchor="b">
            <a:normAutofit/>
          </a:bodyPr>
          <a:lstStyle>
            <a:lvl1pPr algn="ctr">
              <a:defRPr sz="4400"/>
            </a:lvl1pPr>
          </a:lstStyle>
          <a:p>
            <a:r>
              <a:rPr lang="en-US" dirty="0"/>
              <a:t>Click to edit title</a:t>
            </a:r>
          </a:p>
        </p:txBody>
      </p:sp>
      <p:sp>
        <p:nvSpPr>
          <p:cNvPr id="3" name="Subtitle 2">
            <a:extLst>
              <a:ext uri="{FF2B5EF4-FFF2-40B4-BE49-F238E27FC236}">
                <a16:creationId xmlns:a16="http://schemas.microsoft.com/office/drawing/2014/main" id="{1BA338E1-D276-4320-8560-937934024A41}"/>
              </a:ext>
            </a:extLst>
          </p:cNvPr>
          <p:cNvSpPr>
            <a:spLocks noGrp="1"/>
          </p:cNvSpPr>
          <p:nvPr>
            <p:ph type="subTitle" idx="1" hasCustomPrompt="1"/>
          </p:nvPr>
        </p:nvSpPr>
        <p:spPr>
          <a:xfrm>
            <a:off x="1524000" y="381912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487508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1BBFEC-2431-4FB2-A135-2ABE4F691C45}"/>
              </a:ext>
            </a:extLst>
          </p:cNvPr>
          <p:cNvSpPr>
            <a:spLocks noGrp="1"/>
          </p:cNvSpPr>
          <p:nvPr>
            <p:ph sz="half" idx="1"/>
          </p:nvPr>
        </p:nvSpPr>
        <p:spPr>
          <a:xfrm>
            <a:off x="838200" y="1714501"/>
            <a:ext cx="10515600" cy="40290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9987C81B-4383-4E01-9E5F-12CEA1BB9A05}"/>
              </a:ext>
            </a:extLst>
          </p:cNvPr>
          <p:cNvSpPr>
            <a:spLocks noGrp="1"/>
          </p:cNvSpPr>
          <p:nvPr>
            <p:ph type="body" sz="quarter" idx="11" hasCustomPrompt="1"/>
          </p:nvPr>
        </p:nvSpPr>
        <p:spPr>
          <a:xfrm>
            <a:off x="838200" y="885826"/>
            <a:ext cx="5181600" cy="693738"/>
          </a:xfrm>
        </p:spPr>
        <p:txBody>
          <a:bodyPr/>
          <a:lstStyle>
            <a:lvl1pPr>
              <a:defRPr sz="3200"/>
            </a:lvl1pPr>
          </a:lstStyle>
          <a:p>
            <a:pPr lvl="0"/>
            <a:r>
              <a:rPr lang="en-US" dirty="0"/>
              <a:t>Click to edit text styles</a:t>
            </a:r>
          </a:p>
        </p:txBody>
      </p:sp>
    </p:spTree>
    <p:extLst>
      <p:ext uri="{BB962C8B-B14F-4D97-AF65-F5344CB8AC3E}">
        <p14:creationId xmlns:p14="http://schemas.microsoft.com/office/powerpoint/2010/main" val="400705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BDBAC8-5237-443E-BADC-638C668B4FD6}"/>
              </a:ext>
            </a:extLst>
          </p:cNvPr>
          <p:cNvSpPr/>
          <p:nvPr userDrawn="1"/>
        </p:nvSpPr>
        <p:spPr>
          <a:xfrm>
            <a:off x="152401" y="152401"/>
            <a:ext cx="11877674" cy="65436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B9BDE48-E9E7-4889-BAC6-EDD3275CC0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26441" y="139701"/>
            <a:ext cx="3035420" cy="767166"/>
          </a:xfrm>
          <a:prstGeom prst="rect">
            <a:avLst/>
          </a:prstGeom>
        </p:spPr>
      </p:pic>
      <p:sp>
        <p:nvSpPr>
          <p:cNvPr id="7" name="Content Placeholder 2">
            <a:extLst>
              <a:ext uri="{FF2B5EF4-FFF2-40B4-BE49-F238E27FC236}">
                <a16:creationId xmlns:a16="http://schemas.microsoft.com/office/drawing/2014/main" id="{538DBFB2-C84A-4382-9B69-7F05E4718D88}"/>
              </a:ext>
            </a:extLst>
          </p:cNvPr>
          <p:cNvSpPr>
            <a:spLocks noGrp="1"/>
          </p:cNvSpPr>
          <p:nvPr>
            <p:ph sz="half" idx="1"/>
          </p:nvPr>
        </p:nvSpPr>
        <p:spPr>
          <a:xfrm>
            <a:off x="838200" y="1714501"/>
            <a:ext cx="10515600" cy="40290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a:extLst>
              <a:ext uri="{FF2B5EF4-FFF2-40B4-BE49-F238E27FC236}">
                <a16:creationId xmlns:a16="http://schemas.microsoft.com/office/drawing/2014/main" id="{AB36AF43-F449-44A4-A48D-21D63A3761CB}"/>
              </a:ext>
            </a:extLst>
          </p:cNvPr>
          <p:cNvSpPr>
            <a:spLocks noGrp="1"/>
          </p:cNvSpPr>
          <p:nvPr>
            <p:ph type="body" sz="quarter" idx="11" hasCustomPrompt="1"/>
          </p:nvPr>
        </p:nvSpPr>
        <p:spPr>
          <a:xfrm>
            <a:off x="838200" y="885826"/>
            <a:ext cx="5181600" cy="693738"/>
          </a:xfrm>
        </p:spPr>
        <p:txBody>
          <a:bodyPr/>
          <a:lstStyle>
            <a:lvl1pPr>
              <a:defRPr sz="3200"/>
            </a:lvl1pPr>
          </a:lstStyle>
          <a:p>
            <a:pPr lvl="0"/>
            <a:r>
              <a:rPr lang="en-US" dirty="0"/>
              <a:t>Click to edit text styles</a:t>
            </a:r>
          </a:p>
        </p:txBody>
      </p:sp>
    </p:spTree>
    <p:extLst>
      <p:ext uri="{BB962C8B-B14F-4D97-AF65-F5344CB8AC3E}">
        <p14:creationId xmlns:p14="http://schemas.microsoft.com/office/powerpoint/2010/main" val="358332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s 1.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1BBFEC-2431-4FB2-A135-2ABE4F691C45}"/>
              </a:ext>
            </a:extLst>
          </p:cNvPr>
          <p:cNvSpPr>
            <a:spLocks noGrp="1"/>
          </p:cNvSpPr>
          <p:nvPr>
            <p:ph sz="half" idx="1"/>
          </p:nvPr>
        </p:nvSpPr>
        <p:spPr>
          <a:xfrm>
            <a:off x="838200" y="1714501"/>
            <a:ext cx="5181600" cy="40290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6C5FD9F-E000-4700-BB35-CE64D678E40C}"/>
              </a:ext>
            </a:extLst>
          </p:cNvPr>
          <p:cNvSpPr>
            <a:spLocks noGrp="1"/>
          </p:cNvSpPr>
          <p:nvPr>
            <p:ph sz="half" idx="2"/>
          </p:nvPr>
        </p:nvSpPr>
        <p:spPr>
          <a:xfrm>
            <a:off x="6172200" y="1714500"/>
            <a:ext cx="5181600" cy="4029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9987C81B-4383-4E01-9E5F-12CEA1BB9A05}"/>
              </a:ext>
            </a:extLst>
          </p:cNvPr>
          <p:cNvSpPr>
            <a:spLocks noGrp="1"/>
          </p:cNvSpPr>
          <p:nvPr>
            <p:ph type="body" sz="quarter" idx="11" hasCustomPrompt="1"/>
          </p:nvPr>
        </p:nvSpPr>
        <p:spPr>
          <a:xfrm>
            <a:off x="838200" y="885826"/>
            <a:ext cx="5181600" cy="693738"/>
          </a:xfrm>
        </p:spPr>
        <p:txBody>
          <a:bodyPr/>
          <a:lstStyle>
            <a:lvl1pPr>
              <a:defRPr sz="3200"/>
            </a:lvl1pPr>
          </a:lstStyle>
          <a:p>
            <a:pPr lvl="0"/>
            <a:r>
              <a:rPr lang="en-US" dirty="0"/>
              <a:t>Click to edit text styles</a:t>
            </a:r>
          </a:p>
        </p:txBody>
      </p:sp>
    </p:spTree>
    <p:extLst>
      <p:ext uri="{BB962C8B-B14F-4D97-AF65-F5344CB8AC3E}">
        <p14:creationId xmlns:p14="http://schemas.microsoft.com/office/powerpoint/2010/main" val="281963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5209E-BA5B-4FB4-98D6-77DE51DB8EC2}"/>
              </a:ext>
            </a:extLst>
          </p:cNvPr>
          <p:cNvSpPr>
            <a:spLocks noGrp="1"/>
          </p:cNvSpPr>
          <p:nvPr>
            <p:ph type="title" hasCustomPrompt="1"/>
          </p:nvPr>
        </p:nvSpPr>
        <p:spPr>
          <a:xfrm>
            <a:off x="6505575" y="992187"/>
            <a:ext cx="5324473" cy="798513"/>
          </a:xfrm>
        </p:spPr>
        <p:txBody>
          <a:bodyPr>
            <a:normAutofit/>
          </a:bodyPr>
          <a:lstStyle>
            <a:lvl1pPr>
              <a:defRPr sz="3200"/>
            </a:lvl1pPr>
          </a:lstStyle>
          <a:p>
            <a:r>
              <a:rPr lang="en-US" dirty="0"/>
              <a:t>Click to edit title</a:t>
            </a:r>
          </a:p>
        </p:txBody>
      </p:sp>
      <p:sp>
        <p:nvSpPr>
          <p:cNvPr id="3" name="Content Placeholder 2">
            <a:extLst>
              <a:ext uri="{FF2B5EF4-FFF2-40B4-BE49-F238E27FC236}">
                <a16:creationId xmlns:a16="http://schemas.microsoft.com/office/drawing/2014/main" id="{4A340CBC-DC7F-4570-ABFF-DD272879543B}"/>
              </a:ext>
            </a:extLst>
          </p:cNvPr>
          <p:cNvSpPr>
            <a:spLocks noGrp="1"/>
          </p:cNvSpPr>
          <p:nvPr>
            <p:ph idx="1" hasCustomPrompt="1"/>
          </p:nvPr>
        </p:nvSpPr>
        <p:spPr>
          <a:xfrm>
            <a:off x="6505576" y="1990725"/>
            <a:ext cx="5324474" cy="4486275"/>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0F1286D0-121F-4844-A5B2-A9809ECDB7F1}"/>
              </a:ext>
            </a:extLst>
          </p:cNvPr>
          <p:cNvSpPr>
            <a:spLocks noGrp="1"/>
          </p:cNvSpPr>
          <p:nvPr>
            <p:ph sz="quarter" idx="10" hasCustomPrompt="1"/>
          </p:nvPr>
        </p:nvSpPr>
        <p:spPr>
          <a:xfrm>
            <a:off x="733424" y="992187"/>
            <a:ext cx="5362576" cy="5484813"/>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3752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s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850908-98A9-48CC-81FB-2B655C554D58}"/>
              </a:ext>
            </a:extLst>
          </p:cNvPr>
          <p:cNvSpPr/>
          <p:nvPr userDrawn="1"/>
        </p:nvSpPr>
        <p:spPr>
          <a:xfrm>
            <a:off x="-9525" y="-19050"/>
            <a:ext cx="6096000" cy="6858000"/>
          </a:xfrm>
          <a:prstGeom prst="rect">
            <a:avLst/>
          </a:prstGeom>
          <a:solidFill>
            <a:srgbClr val="80A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F5209E-BA5B-4FB4-98D6-77DE51DB8EC2}"/>
              </a:ext>
            </a:extLst>
          </p:cNvPr>
          <p:cNvSpPr>
            <a:spLocks noGrp="1"/>
          </p:cNvSpPr>
          <p:nvPr>
            <p:ph type="title"/>
          </p:nvPr>
        </p:nvSpPr>
        <p:spPr>
          <a:xfrm>
            <a:off x="361950" y="380999"/>
            <a:ext cx="5353051" cy="790576"/>
          </a:xfrm>
        </p:spPr>
        <p:txBody>
          <a:bodyPr>
            <a:normAutofit/>
          </a:bodyPr>
          <a:lstStyle>
            <a:lvl1pPr>
              <a:defRPr sz="3200"/>
            </a:lvl1pPr>
          </a:lstStyle>
          <a:p>
            <a:endParaRPr lang="en-US" dirty="0"/>
          </a:p>
        </p:txBody>
      </p:sp>
      <p:sp>
        <p:nvSpPr>
          <p:cNvPr id="3" name="Content Placeholder 2">
            <a:extLst>
              <a:ext uri="{FF2B5EF4-FFF2-40B4-BE49-F238E27FC236}">
                <a16:creationId xmlns:a16="http://schemas.microsoft.com/office/drawing/2014/main" id="{4A340CBC-DC7F-4570-ABFF-DD272879543B}"/>
              </a:ext>
            </a:extLst>
          </p:cNvPr>
          <p:cNvSpPr>
            <a:spLocks noGrp="1"/>
          </p:cNvSpPr>
          <p:nvPr>
            <p:ph idx="1" hasCustomPrompt="1"/>
          </p:nvPr>
        </p:nvSpPr>
        <p:spPr>
          <a:xfrm>
            <a:off x="6505576" y="1077912"/>
            <a:ext cx="5324474" cy="4856163"/>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0F1286D0-121F-4844-A5B2-A9809ECDB7F1}"/>
              </a:ext>
            </a:extLst>
          </p:cNvPr>
          <p:cNvSpPr>
            <a:spLocks noGrp="1"/>
          </p:cNvSpPr>
          <p:nvPr>
            <p:ph sz="quarter" idx="10" hasCustomPrompt="1"/>
          </p:nvPr>
        </p:nvSpPr>
        <p:spPr>
          <a:xfrm>
            <a:off x="361950" y="1352551"/>
            <a:ext cx="5353050" cy="5124450"/>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763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s 3.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BD5751-2630-497A-8E15-296E381C2459}"/>
              </a:ext>
            </a:extLst>
          </p:cNvPr>
          <p:cNvSpPr/>
          <p:nvPr userDrawn="1"/>
        </p:nvSpPr>
        <p:spPr>
          <a:xfrm>
            <a:off x="0" y="-1"/>
            <a:ext cx="599122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F5209E-BA5B-4FB4-98D6-77DE51DB8EC2}"/>
              </a:ext>
            </a:extLst>
          </p:cNvPr>
          <p:cNvSpPr>
            <a:spLocks noGrp="1"/>
          </p:cNvSpPr>
          <p:nvPr>
            <p:ph type="title" hasCustomPrompt="1"/>
          </p:nvPr>
        </p:nvSpPr>
        <p:spPr>
          <a:xfrm>
            <a:off x="6419850" y="1001712"/>
            <a:ext cx="5410199" cy="798513"/>
          </a:xfrm>
        </p:spPr>
        <p:txBody>
          <a:bodyPr>
            <a:normAutofit/>
          </a:bodyPr>
          <a:lstStyle>
            <a:lvl1pPr>
              <a:defRPr sz="3200"/>
            </a:lvl1pPr>
          </a:lstStyle>
          <a:p>
            <a:r>
              <a:rPr lang="en-US" dirty="0"/>
              <a:t>Click to edit title</a:t>
            </a:r>
          </a:p>
        </p:txBody>
      </p:sp>
      <p:sp>
        <p:nvSpPr>
          <p:cNvPr id="3" name="Content Placeholder 2">
            <a:extLst>
              <a:ext uri="{FF2B5EF4-FFF2-40B4-BE49-F238E27FC236}">
                <a16:creationId xmlns:a16="http://schemas.microsoft.com/office/drawing/2014/main" id="{4A340CBC-DC7F-4570-ABFF-DD272879543B}"/>
              </a:ext>
            </a:extLst>
          </p:cNvPr>
          <p:cNvSpPr>
            <a:spLocks noGrp="1"/>
          </p:cNvSpPr>
          <p:nvPr>
            <p:ph idx="1" hasCustomPrompt="1"/>
          </p:nvPr>
        </p:nvSpPr>
        <p:spPr>
          <a:xfrm>
            <a:off x="6419850" y="1914525"/>
            <a:ext cx="5410200" cy="4029075"/>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D1A33C35-B5CC-495B-A623-8698F23D656C}"/>
              </a:ext>
            </a:extLst>
          </p:cNvPr>
          <p:cNvSpPr>
            <a:spLocks noGrp="1"/>
          </p:cNvSpPr>
          <p:nvPr>
            <p:ph sz="quarter" idx="10"/>
          </p:nvPr>
        </p:nvSpPr>
        <p:spPr>
          <a:xfrm>
            <a:off x="476249" y="1001712"/>
            <a:ext cx="5038725" cy="50180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3625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771830-A6E1-44A1-9BFD-60444340FB5D}"/>
              </a:ext>
            </a:extLst>
          </p:cNvPr>
          <p:cNvSpPr/>
          <p:nvPr userDrawn="1"/>
        </p:nvSpPr>
        <p:spPr>
          <a:xfrm>
            <a:off x="0" y="0"/>
            <a:ext cx="962025" cy="906867"/>
          </a:xfrm>
          <a:prstGeom prst="rect">
            <a:avLst/>
          </a:prstGeom>
          <a:solidFill>
            <a:srgbClr val="80A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4F52D8D-B59E-4CD6-B342-6D54D80190E0}"/>
              </a:ext>
            </a:extLst>
          </p:cNvPr>
          <p:cNvSpPr>
            <a:spLocks noGrp="1"/>
          </p:cNvSpPr>
          <p:nvPr>
            <p:ph type="title"/>
          </p:nvPr>
        </p:nvSpPr>
        <p:spPr>
          <a:xfrm>
            <a:off x="962024" y="2106612"/>
            <a:ext cx="10391775" cy="1325563"/>
          </a:xfrm>
          <a:prstGeom prst="rect">
            <a:avLst/>
          </a:prstGeom>
        </p:spPr>
        <p:txBody>
          <a:bodyPr vert="horz" lIns="91440" tIns="45720" rIns="91440" bIns="45720" rtlCol="0" anchor="ctr">
            <a:normAutofit/>
          </a:bodyPr>
          <a:lstStyle/>
          <a:p>
            <a:r>
              <a:rPr lang="en-US" dirty="0"/>
              <a:t>Click to edit title</a:t>
            </a:r>
          </a:p>
        </p:txBody>
      </p:sp>
      <p:sp>
        <p:nvSpPr>
          <p:cNvPr id="3" name="Text Placeholder 2">
            <a:extLst>
              <a:ext uri="{FF2B5EF4-FFF2-40B4-BE49-F238E27FC236}">
                <a16:creationId xmlns:a16="http://schemas.microsoft.com/office/drawing/2014/main" id="{97BCEBA8-5B19-46F5-ACB7-DCB06812463A}"/>
              </a:ext>
            </a:extLst>
          </p:cNvPr>
          <p:cNvSpPr>
            <a:spLocks noGrp="1"/>
          </p:cNvSpPr>
          <p:nvPr>
            <p:ph type="body" idx="1"/>
          </p:nvPr>
        </p:nvSpPr>
        <p:spPr>
          <a:xfrm>
            <a:off x="962024" y="3429000"/>
            <a:ext cx="10391776" cy="603250"/>
          </a:xfrm>
          <a:prstGeom prst="rect">
            <a:avLst/>
          </a:prstGeom>
        </p:spPr>
        <p:txBody>
          <a:bodyPr vert="horz" lIns="91440" tIns="45720" rIns="91440" bIns="45720" rtlCol="0">
            <a:noAutofit/>
          </a:bodyPr>
          <a:lstStyle/>
          <a:p>
            <a:pPr lvl="0"/>
            <a:r>
              <a:rPr lang="de-DE" dirty="0"/>
              <a:t>Click </a:t>
            </a:r>
            <a:r>
              <a:rPr lang="de-DE" dirty="0" err="1"/>
              <a:t>to</a:t>
            </a:r>
            <a:r>
              <a:rPr lang="de-DE" dirty="0"/>
              <a:t> </a:t>
            </a:r>
            <a:r>
              <a:rPr lang="de-DE" dirty="0" err="1"/>
              <a:t>edit</a:t>
            </a:r>
            <a:r>
              <a:rPr lang="de-DE" dirty="0"/>
              <a:t> </a:t>
            </a:r>
            <a:r>
              <a:rPr lang="de-DE" dirty="0" err="1"/>
              <a:t>subtitle</a:t>
            </a:r>
            <a:r>
              <a:rPr lang="de-DE" dirty="0"/>
              <a:t> (Organisation/ </a:t>
            </a:r>
            <a:r>
              <a:rPr lang="de-DE" dirty="0" err="1"/>
              <a:t>Facilitator</a:t>
            </a:r>
            <a:r>
              <a:rPr lang="de-DE" dirty="0"/>
              <a:t>/ Date etc.)</a:t>
            </a:r>
            <a:endParaRPr lang="en-US" dirty="0"/>
          </a:p>
        </p:txBody>
      </p:sp>
      <p:pic>
        <p:nvPicPr>
          <p:cNvPr id="8" name="Picture 7">
            <a:extLst>
              <a:ext uri="{FF2B5EF4-FFF2-40B4-BE49-F238E27FC236}">
                <a16:creationId xmlns:a16="http://schemas.microsoft.com/office/drawing/2014/main" id="{027891B4-226A-4C84-B8FE-1E09FA3AE88D}"/>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8826441" y="139701"/>
            <a:ext cx="3035420" cy="767166"/>
          </a:xfrm>
          <a:prstGeom prst="rect">
            <a:avLst/>
          </a:prstGeom>
        </p:spPr>
      </p:pic>
      <p:sp>
        <p:nvSpPr>
          <p:cNvPr id="10" name="Rectangle 9">
            <a:extLst>
              <a:ext uri="{FF2B5EF4-FFF2-40B4-BE49-F238E27FC236}">
                <a16:creationId xmlns:a16="http://schemas.microsoft.com/office/drawing/2014/main" id="{97EAC22A-9C71-4026-BFFB-13795AFF72E7}"/>
              </a:ext>
            </a:extLst>
          </p:cNvPr>
          <p:cNvSpPr/>
          <p:nvPr userDrawn="1"/>
        </p:nvSpPr>
        <p:spPr>
          <a:xfrm>
            <a:off x="11229975" y="5951133"/>
            <a:ext cx="962025" cy="906867"/>
          </a:xfrm>
          <a:prstGeom prst="rect">
            <a:avLst/>
          </a:prstGeom>
          <a:solidFill>
            <a:srgbClr val="80A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5984622"/>
      </p:ext>
    </p:extLst>
  </p:cSld>
  <p:clrMap bg1="lt1" tx1="dk1" bg2="lt2" tx2="dk2" accent1="accent1" accent2="accent2" accent3="accent3" accent4="accent4" accent5="accent5" accent6="accent6" hlink="hlink" folHlink="folHlink"/>
  <p:sldLayoutIdLst>
    <p:sldLayoutId id="2147483705" r:id="rId1"/>
    <p:sldLayoutId id="2147483722" r:id="rId2"/>
    <p:sldLayoutId id="2147483721" r:id="rId3"/>
    <p:sldLayoutId id="2147483708" r:id="rId4"/>
    <p:sldLayoutId id="2147483720" r:id="rId5"/>
    <p:sldLayoutId id="2147483724" r:id="rId6"/>
    <p:sldLayoutId id="2147483706" r:id="rId7"/>
    <p:sldLayoutId id="2147483716" r:id="rId8"/>
    <p:sldLayoutId id="2147483714" r:id="rId9"/>
    <p:sldLayoutId id="2147483731" r:id="rId10"/>
    <p:sldLayoutId id="2147483732" r:id="rId11"/>
    <p:sldLayoutId id="2147483726" r:id="rId12"/>
    <p:sldLayoutId id="2147483727" r:id="rId13"/>
    <p:sldLayoutId id="2147483715" r:id="rId14"/>
    <p:sldLayoutId id="2147483707" r:id="rId15"/>
    <p:sldLayoutId id="2147483717" r:id="rId16"/>
    <p:sldLayoutId id="2147483718" r:id="rId17"/>
    <p:sldLayoutId id="2147483719" r:id="rId18"/>
    <p:sldLayoutId id="2147483713" r:id="rId19"/>
    <p:sldLayoutId id="2147483729" r:id="rId20"/>
    <p:sldLayoutId id="2147483730" r:id="rId21"/>
    <p:sldLayoutId id="2147483723" r:id="rId22"/>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DF1B1-3918-41C2-963A-75CB0C1ABD44}"/>
              </a:ext>
            </a:extLst>
          </p:cNvPr>
          <p:cNvSpPr>
            <a:spLocks noGrp="1"/>
          </p:cNvSpPr>
          <p:nvPr>
            <p:ph type="ctrTitle"/>
          </p:nvPr>
        </p:nvSpPr>
        <p:spPr>
          <a:xfrm>
            <a:off x="2627671" y="2324715"/>
            <a:ext cx="6858000" cy="1790700"/>
          </a:xfrm>
        </p:spPr>
        <p:txBody>
          <a:bodyPr>
            <a:normAutofit/>
          </a:bodyPr>
          <a:lstStyle/>
          <a:p>
            <a:r>
              <a:rPr lang="en-GB" sz="4000" dirty="0">
                <a:effectLst/>
                <a:latin typeface="Calibri" panose="020F0502020204030204" pitchFamily="34" charset="0"/>
                <a:ea typeface="Calibri" panose="020F0502020204030204" pitchFamily="34" charset="0"/>
                <a:cs typeface="Times New Roman" panose="02020603050405020304" pitchFamily="18" charset="0"/>
              </a:rPr>
              <a:t>Participatory mid-term assessment of the Land for Life initiative</a:t>
            </a:r>
            <a:endParaRPr lang="en-US" sz="4000" dirty="0"/>
          </a:p>
        </p:txBody>
      </p:sp>
      <p:sp>
        <p:nvSpPr>
          <p:cNvPr id="3" name="Subtitle 2">
            <a:extLst>
              <a:ext uri="{FF2B5EF4-FFF2-40B4-BE49-F238E27FC236}">
                <a16:creationId xmlns:a16="http://schemas.microsoft.com/office/drawing/2014/main" id="{C12901AD-1FA8-4BC8-B5E9-FF8682E7D047}"/>
              </a:ext>
            </a:extLst>
          </p:cNvPr>
          <p:cNvSpPr>
            <a:spLocks noGrp="1"/>
          </p:cNvSpPr>
          <p:nvPr>
            <p:ph type="subTitle" idx="1"/>
          </p:nvPr>
        </p:nvSpPr>
        <p:spPr>
          <a:xfrm>
            <a:off x="2627671" y="4458929"/>
            <a:ext cx="6858000" cy="848032"/>
          </a:xfrm>
        </p:spPr>
        <p:txBody>
          <a:bodyPr/>
          <a:lstStyle/>
          <a:p>
            <a:r>
              <a:rPr lang="en-US" dirty="0" smtClean="0"/>
              <a:t>Burkina Faso</a:t>
            </a:r>
            <a:endParaRPr lang="en-US" dirty="0"/>
          </a:p>
        </p:txBody>
      </p:sp>
      <p:pic>
        <p:nvPicPr>
          <p:cNvPr id="5" name="Picture 6" descr="Drapeau du Burkina Faso — Wikipé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6766" y="831979"/>
            <a:ext cx="1981467" cy="1320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733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elle 17">
            <a:extLst>
              <a:ext uri="{FF2B5EF4-FFF2-40B4-BE49-F238E27FC236}">
                <a16:creationId xmlns:a16="http://schemas.microsoft.com/office/drawing/2014/main" id="{8A70167C-5754-4FED-9802-1AF6BD65F94E}"/>
              </a:ext>
            </a:extLst>
          </p:cNvPr>
          <p:cNvGraphicFramePr>
            <a:graphicFrameLocks noGrp="1"/>
          </p:cNvGraphicFramePr>
          <p:nvPr>
            <p:extLst>
              <p:ext uri="{D42A27DB-BD31-4B8C-83A1-F6EECF244321}">
                <p14:modId xmlns:p14="http://schemas.microsoft.com/office/powerpoint/2010/main" val="3999436058"/>
              </p:ext>
            </p:extLst>
          </p:nvPr>
        </p:nvGraphicFramePr>
        <p:xfrm>
          <a:off x="973900" y="706549"/>
          <a:ext cx="10338534" cy="5532988"/>
        </p:xfrm>
        <a:graphic>
          <a:graphicData uri="http://schemas.openxmlformats.org/drawingml/2006/table">
            <a:tbl>
              <a:tblPr firstRow="1" bandRow="1">
                <a:tableStyleId>{68D230F3-CF80-4859-8CE7-A43EE81993B5}</a:tableStyleId>
              </a:tblPr>
              <a:tblGrid>
                <a:gridCol w="10338534">
                  <a:extLst>
                    <a:ext uri="{9D8B030D-6E8A-4147-A177-3AD203B41FA5}">
                      <a16:colId xmlns:a16="http://schemas.microsoft.com/office/drawing/2014/main" val="600134297"/>
                    </a:ext>
                  </a:extLst>
                </a:gridCol>
              </a:tblGrid>
              <a:tr h="366628">
                <a:tc>
                  <a:txBody>
                    <a:bodyPr/>
                    <a:lstStyle/>
                    <a:p>
                      <a:pPr algn="just"/>
                      <a:r>
                        <a:rPr lang="en-US" sz="1600" dirty="0"/>
                        <a:t>Recommendations / Options</a:t>
                      </a:r>
                    </a:p>
                  </a:txBody>
                  <a:tcPr>
                    <a:solidFill>
                      <a:schemeClr val="accent6">
                        <a:lumMod val="20000"/>
                        <a:lumOff val="80000"/>
                      </a:schemeClr>
                    </a:solidFill>
                  </a:tcPr>
                </a:tc>
                <a:extLst>
                  <a:ext uri="{0D108BD9-81ED-4DB2-BD59-A6C34878D82A}">
                    <a16:rowId xmlns:a16="http://schemas.microsoft.com/office/drawing/2014/main" val="2595715052"/>
                  </a:ext>
                </a:extLst>
              </a:tr>
              <a:tr h="4028709">
                <a:tc>
                  <a:txBody>
                    <a:bodyPr/>
                    <a:lstStyle/>
                    <a:p>
                      <a:pPr marL="0" marR="0" lvl="0" indent="0" algn="just" defTabSz="914400" rtl="0" eaLnBrk="1" fontAlgn="auto" latinLnBrk="0" hangingPunct="1">
                        <a:lnSpc>
                          <a:spcPct val="100000"/>
                        </a:lnSpc>
                        <a:spcBef>
                          <a:spcPts val="0"/>
                        </a:spcBef>
                        <a:spcAft>
                          <a:spcPts val="600"/>
                        </a:spcAft>
                        <a:buClrTx/>
                        <a:buSzTx/>
                        <a:buFont typeface="+mj-lt"/>
                        <a:buNone/>
                        <a:tabLst/>
                        <a:defRPr/>
                      </a:pPr>
                      <a:r>
                        <a:rPr lang="en-US" sz="1200" b="1" dirty="0" smtClean="0"/>
                        <a:t>1</a:t>
                      </a:r>
                      <a:r>
                        <a:rPr lang="en-US" sz="1200" b="1" dirty="0"/>
                        <a:t>. Structure and Mandate of </a:t>
                      </a:r>
                      <a:r>
                        <a:rPr lang="en-US" sz="1200" b="1" dirty="0" err="1"/>
                        <a:t>LfL</a:t>
                      </a:r>
                      <a:r>
                        <a:rPr lang="en-US" sz="1200" b="1" dirty="0"/>
                        <a:t>: </a:t>
                      </a:r>
                      <a:r>
                        <a:rPr lang="en-US" sz="1200" b="0" dirty="0" smtClean="0"/>
                        <a:t>The institutionalization</a:t>
                      </a:r>
                      <a:r>
                        <a:rPr lang="en-US" sz="1200" b="0" baseline="0" dirty="0" smtClean="0"/>
                        <a:t> of the PMAF was an important step towards the establishment, recognition and credibility of the platform</a:t>
                      </a:r>
                      <a:r>
                        <a:rPr lang="en-US" sz="1200" b="0" dirty="0" smtClean="0"/>
                        <a:t>. This was meant to allow more flexibility/agility and clarify roles</a:t>
                      </a:r>
                      <a:r>
                        <a:rPr lang="en-US" sz="1200" b="0" baseline="0" dirty="0" smtClean="0"/>
                        <a:t> and responsibilities. Unfortunately in practice, this is not necessarily the case, hence the following recommendations</a:t>
                      </a:r>
                      <a:r>
                        <a:rPr lang="en-US" sz="1200" b="0" dirty="0" smtClean="0"/>
                        <a:t>: </a:t>
                      </a:r>
                      <a:endParaRPr lang="en-US" sz="1200" b="0" dirty="0"/>
                    </a:p>
                    <a:p>
                      <a:pPr marL="628650" lvl="1" indent="-171450" algn="just">
                        <a:spcAft>
                          <a:spcPts val="600"/>
                        </a:spcAft>
                        <a:buFont typeface="Arial" panose="020B0604020202020204" pitchFamily="34" charset="0"/>
                        <a:buChar char="•"/>
                      </a:pPr>
                      <a:r>
                        <a:rPr lang="en-US" sz="1200" b="0" dirty="0" smtClean="0"/>
                        <a:t>Clarify issues pertaining to board composition to</a:t>
                      </a:r>
                      <a:r>
                        <a:rPr lang="en-US" sz="1200" b="0" baseline="0" dirty="0" smtClean="0"/>
                        <a:t> align with the national legislation, while ensuring there is no duplication of functions between the PMAF Secretariat and the Board</a:t>
                      </a:r>
                      <a:endParaRPr lang="en-US" sz="1200" b="0" dirty="0"/>
                    </a:p>
                    <a:p>
                      <a:pPr marL="628650" lvl="1" indent="-171450" algn="just">
                        <a:spcAft>
                          <a:spcPts val="600"/>
                        </a:spcAft>
                        <a:buFont typeface="Arial" panose="020B0604020202020204" pitchFamily="34" charset="0"/>
                        <a:buChar char="•"/>
                      </a:pPr>
                      <a:r>
                        <a:rPr lang="en-US" sz="1200" b="0" dirty="0" smtClean="0"/>
                        <a:t>Finalize the organic</a:t>
                      </a:r>
                      <a:r>
                        <a:rPr lang="en-US" sz="1200" b="0" baseline="0" dirty="0" smtClean="0"/>
                        <a:t> </a:t>
                      </a:r>
                      <a:r>
                        <a:rPr lang="en-US" sz="1200" b="0" dirty="0" smtClean="0"/>
                        <a:t>texts of the platform</a:t>
                      </a:r>
                      <a:r>
                        <a:rPr lang="en-US" sz="1200" b="0" baseline="0" dirty="0" smtClean="0"/>
                        <a:t> (constitution and rules of procedures) to be used by the General Assembly and the Board, along with the organization’s manual of procedure (HR, financial and admin manuals). The latter would help to ground the institution while the former would strengthen the dialogue platform as common space of interaction between stakeholders of different nature</a:t>
                      </a:r>
                      <a:endParaRPr lang="en-US" sz="1200" b="0" dirty="0"/>
                    </a:p>
                    <a:p>
                      <a:pPr marL="628650" lvl="1" indent="-171450" algn="just">
                        <a:spcAft>
                          <a:spcPts val="600"/>
                        </a:spcAft>
                        <a:buFont typeface="Arial" panose="020B0604020202020204" pitchFamily="34" charset="0"/>
                        <a:buChar char="•"/>
                      </a:pPr>
                      <a:r>
                        <a:rPr lang="en-US" sz="1200" b="0" dirty="0" smtClean="0"/>
                        <a:t>Clarify the transition modalities</a:t>
                      </a:r>
                      <a:r>
                        <a:rPr lang="en-US" sz="1200" b="0" baseline="0" dirty="0" smtClean="0"/>
                        <a:t> </a:t>
                      </a:r>
                      <a:r>
                        <a:rPr lang="en-US" sz="1200" b="0" dirty="0" smtClean="0"/>
                        <a:t>in relation to the current hosting or contractual arrangements between</a:t>
                      </a:r>
                      <a:r>
                        <a:rPr lang="en-US" sz="1200" b="0" baseline="0" dirty="0" smtClean="0"/>
                        <a:t> WHH and CPF, and also between the PMAF Secretariat and CPF. This entails developing a transitional plan with calendar and clear milestone. It should be known to all involved parties when the new institution will really stand alone and function as an autonomous entity.</a:t>
                      </a:r>
                    </a:p>
                    <a:p>
                      <a:pPr marL="628650" lvl="1" indent="-171450" algn="just">
                        <a:spcAft>
                          <a:spcPts val="600"/>
                        </a:spcAft>
                        <a:buFont typeface="Arial" panose="020B0604020202020204" pitchFamily="34" charset="0"/>
                        <a:buChar char="•"/>
                      </a:pPr>
                      <a:r>
                        <a:rPr lang="en-US" sz="1200" b="0" baseline="0" dirty="0" smtClean="0"/>
                        <a:t>The platform is at the same time expanding and decentralizing. It is important to ensure both processes actually serve the interests of the platform and do not </a:t>
                      </a:r>
                      <a:r>
                        <a:rPr lang="en-US" sz="1200" b="0" baseline="0" dirty="0" err="1" smtClean="0"/>
                        <a:t>complexify</a:t>
                      </a:r>
                      <a:r>
                        <a:rPr lang="en-US" sz="1200" b="0" baseline="0" dirty="0" smtClean="0"/>
                        <a:t> the functioning and the fragile cohesion. </a:t>
                      </a:r>
                      <a:endParaRPr lang="en-US" sz="1200" b="0" dirty="0"/>
                    </a:p>
                    <a:p>
                      <a:pPr marL="0" indent="0" algn="just">
                        <a:spcAft>
                          <a:spcPts val="600"/>
                        </a:spcAft>
                        <a:buFont typeface="+mj-lt"/>
                        <a:buNone/>
                      </a:pPr>
                      <a:endParaRPr lang="en-US" sz="1200" b="1" dirty="0"/>
                    </a:p>
                    <a:p>
                      <a:pPr marL="0" marR="0" lvl="0" indent="0" algn="just" defTabSz="914400" rtl="0" eaLnBrk="1" fontAlgn="auto" latinLnBrk="0" hangingPunct="1">
                        <a:lnSpc>
                          <a:spcPct val="100000"/>
                        </a:lnSpc>
                        <a:spcBef>
                          <a:spcPts val="0"/>
                        </a:spcBef>
                        <a:spcAft>
                          <a:spcPts val="600"/>
                        </a:spcAft>
                        <a:buClrTx/>
                        <a:buSzTx/>
                        <a:buFont typeface="+mj-lt"/>
                        <a:buNone/>
                        <a:tabLst/>
                        <a:defRPr/>
                      </a:pPr>
                      <a:r>
                        <a:rPr lang="en-US" sz="1200" b="1" dirty="0"/>
                        <a:t>2. Strategy: </a:t>
                      </a:r>
                      <a:r>
                        <a:rPr lang="en-US" sz="1200" b="0" dirty="0"/>
                        <a:t>The </a:t>
                      </a:r>
                      <a:r>
                        <a:rPr lang="en-US" sz="1200" b="0" dirty="0" smtClean="0"/>
                        <a:t>PMAF</a:t>
                      </a:r>
                      <a:r>
                        <a:rPr lang="en-US" sz="1200" b="0" baseline="0" dirty="0" smtClean="0"/>
                        <a:t> is already developing a new strategy and benefits of the financial support of ILC to do so. In order to fast-track the process and ensure this opportunity is used at its best, it is advised to:</a:t>
                      </a:r>
                      <a:endParaRPr lang="en-US" sz="1200" b="0" dirty="0"/>
                    </a:p>
                    <a:p>
                      <a:pPr marL="625475" lvl="1" indent="-168275" algn="just">
                        <a:spcAft>
                          <a:spcPts val="600"/>
                        </a:spcAft>
                        <a:buFont typeface="Arial" panose="020B0604020202020204" pitchFamily="34" charset="0"/>
                        <a:buChar char="•"/>
                      </a:pPr>
                      <a:r>
                        <a:rPr lang="en-US" sz="1200" dirty="0" smtClean="0"/>
                        <a:t>Discuss with GRAF, the ILC</a:t>
                      </a:r>
                      <a:r>
                        <a:rPr lang="en-US" sz="1200" baseline="0" dirty="0" smtClean="0"/>
                        <a:t> contractual grantee on how to use the resources: a consultant has been hired to conduct the baseline study through the ILC Land governance Index, and draft the country strategy</a:t>
                      </a:r>
                      <a:r>
                        <a:rPr lang="en-US" sz="1200" dirty="0" smtClean="0"/>
                        <a:t>. About the baseline, the PMAF Secretariat should ensure they</a:t>
                      </a:r>
                      <a:r>
                        <a:rPr lang="en-US" sz="1200" baseline="0" dirty="0" smtClean="0"/>
                        <a:t> are part of the data validation and findings. The Secretariat should also be part of all the discussions between the consultant and GRAF. The draft </a:t>
                      </a:r>
                      <a:r>
                        <a:rPr lang="en-US" sz="1200" baseline="0" dirty="0" err="1" smtClean="0"/>
                        <a:t>ToC</a:t>
                      </a:r>
                      <a:r>
                        <a:rPr lang="en-US" sz="1200" baseline="0" dirty="0" smtClean="0"/>
                        <a:t> already developed should be shared with the consultant to ensure that this is taken into consideration.</a:t>
                      </a:r>
                      <a:endParaRPr lang="en-US" sz="1200" dirty="0"/>
                    </a:p>
                    <a:p>
                      <a:pPr marL="625475" lvl="1" indent="-168275" algn="just">
                        <a:spcAft>
                          <a:spcPts val="600"/>
                        </a:spcAft>
                        <a:buFont typeface="Arial" panose="020B0604020202020204" pitchFamily="34" charset="0"/>
                        <a:buChar char="•"/>
                      </a:pPr>
                      <a:r>
                        <a:rPr lang="en-US" sz="1200" dirty="0" smtClean="0"/>
                        <a:t>There is a unique opportunity for the PMAF to</a:t>
                      </a:r>
                      <a:r>
                        <a:rPr lang="en-US" sz="1200" baseline="0" dirty="0" smtClean="0"/>
                        <a:t> align the strategy development with ILC model. The strategy and action plan outlines are under development by ILC teams and will be shared with their supported platforms soon. Same as Liberia, BFA will received the said outlines.</a:t>
                      </a:r>
                    </a:p>
                    <a:p>
                      <a:pPr marL="625475" lvl="1" indent="-168275" algn="just">
                        <a:spcAft>
                          <a:spcPts val="600"/>
                        </a:spcAft>
                        <a:buFont typeface="Arial" panose="020B0604020202020204" pitchFamily="34" charset="0"/>
                        <a:buChar char="•"/>
                      </a:pPr>
                      <a:r>
                        <a:rPr lang="en-US" sz="1200" baseline="0" dirty="0" smtClean="0"/>
                        <a:t>The new strategy, approved by members during a general assembly or the board, should include the implementation arrangements to ensure ownership and mutual accountability. This means join planning and implementation. Reporting and accountability lines should also be clarified.</a:t>
                      </a:r>
                      <a:endParaRPr lang="en-US" sz="1200" dirty="0"/>
                    </a:p>
                  </a:txBody>
                  <a:tcPr>
                    <a:solidFill>
                      <a:schemeClr val="bg2">
                        <a:alpha val="20000"/>
                      </a:schemeClr>
                    </a:solidFill>
                  </a:tcPr>
                </a:tc>
                <a:extLst>
                  <a:ext uri="{0D108BD9-81ED-4DB2-BD59-A6C34878D82A}">
                    <a16:rowId xmlns:a16="http://schemas.microsoft.com/office/drawing/2014/main" val="3036030602"/>
                  </a:ext>
                </a:extLst>
              </a:tr>
            </a:tbl>
          </a:graphicData>
        </a:graphic>
      </p:graphicFrame>
    </p:spTree>
    <p:extLst>
      <p:ext uri="{BB962C8B-B14F-4D97-AF65-F5344CB8AC3E}">
        <p14:creationId xmlns:p14="http://schemas.microsoft.com/office/powerpoint/2010/main" val="2161246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elle 17">
            <a:extLst>
              <a:ext uri="{FF2B5EF4-FFF2-40B4-BE49-F238E27FC236}">
                <a16:creationId xmlns:a16="http://schemas.microsoft.com/office/drawing/2014/main" id="{8A70167C-5754-4FED-9802-1AF6BD65F94E}"/>
              </a:ext>
            </a:extLst>
          </p:cNvPr>
          <p:cNvGraphicFramePr>
            <a:graphicFrameLocks noGrp="1"/>
          </p:cNvGraphicFramePr>
          <p:nvPr>
            <p:extLst>
              <p:ext uri="{D42A27DB-BD31-4B8C-83A1-F6EECF244321}">
                <p14:modId xmlns:p14="http://schemas.microsoft.com/office/powerpoint/2010/main" val="1483130369"/>
              </p:ext>
            </p:extLst>
          </p:nvPr>
        </p:nvGraphicFramePr>
        <p:xfrm>
          <a:off x="992790" y="725501"/>
          <a:ext cx="10254330" cy="5728919"/>
        </p:xfrm>
        <a:graphic>
          <a:graphicData uri="http://schemas.openxmlformats.org/drawingml/2006/table">
            <a:tbl>
              <a:tblPr firstRow="1" bandRow="1">
                <a:tableStyleId>{68D230F3-CF80-4859-8CE7-A43EE81993B5}</a:tableStyleId>
              </a:tblPr>
              <a:tblGrid>
                <a:gridCol w="10254330">
                  <a:extLst>
                    <a:ext uri="{9D8B030D-6E8A-4147-A177-3AD203B41FA5}">
                      <a16:colId xmlns:a16="http://schemas.microsoft.com/office/drawing/2014/main" val="600134297"/>
                    </a:ext>
                  </a:extLst>
                </a:gridCol>
              </a:tblGrid>
              <a:tr h="301841">
                <a:tc>
                  <a:txBody>
                    <a:bodyPr/>
                    <a:lstStyle/>
                    <a:p>
                      <a:pPr algn="just"/>
                      <a:r>
                        <a:rPr lang="en-US" sz="1600" dirty="0"/>
                        <a:t>Recommendations / Options</a:t>
                      </a:r>
                    </a:p>
                  </a:txBody>
                  <a:tcPr>
                    <a:solidFill>
                      <a:schemeClr val="accent6">
                        <a:lumMod val="20000"/>
                        <a:lumOff val="80000"/>
                      </a:schemeClr>
                    </a:solidFill>
                  </a:tcPr>
                </a:tc>
                <a:extLst>
                  <a:ext uri="{0D108BD9-81ED-4DB2-BD59-A6C34878D82A}">
                    <a16:rowId xmlns:a16="http://schemas.microsoft.com/office/drawing/2014/main" val="2595715052"/>
                  </a:ext>
                </a:extLst>
              </a:tr>
              <a:tr h="5393639">
                <a:tc>
                  <a:txBody>
                    <a:bodyPr/>
                    <a:lstStyle/>
                    <a:p>
                      <a:pPr marL="0" indent="0" algn="just">
                        <a:spcAft>
                          <a:spcPts val="600"/>
                        </a:spcAft>
                        <a:buNone/>
                      </a:pPr>
                      <a:r>
                        <a:rPr lang="en-US" sz="1300" b="1" dirty="0" smtClean="0"/>
                        <a:t>3. Funding</a:t>
                      </a:r>
                      <a:r>
                        <a:rPr lang="en-US" sz="1300" b="1" baseline="0" dirty="0" smtClean="0"/>
                        <a:t> / Financial sustainability:</a:t>
                      </a:r>
                      <a:r>
                        <a:rPr lang="en-US" sz="1300" b="1" dirty="0" smtClean="0"/>
                        <a:t> </a:t>
                      </a:r>
                      <a:r>
                        <a:rPr lang="en-US" sz="1300" b="0" dirty="0" smtClean="0"/>
                        <a:t>as already indicated,</a:t>
                      </a:r>
                      <a:r>
                        <a:rPr lang="en-US" sz="1300" b="0" baseline="0" dirty="0" smtClean="0"/>
                        <a:t> </a:t>
                      </a:r>
                      <a:r>
                        <a:rPr lang="en-US" sz="1300" dirty="0" smtClean="0"/>
                        <a:t>the PMAF is already benefiting</a:t>
                      </a:r>
                      <a:r>
                        <a:rPr lang="en-US" sz="1300" baseline="0" dirty="0" smtClean="0"/>
                        <a:t> of the financial support of WHH and ILC. To ensure sustainability, it would be important to:</a:t>
                      </a:r>
                      <a:endParaRPr lang="en-US" sz="1300" dirty="0" smtClean="0"/>
                    </a:p>
                    <a:p>
                      <a:pPr marL="358775" lvl="0" indent="-180975" algn="just">
                        <a:spcAft>
                          <a:spcPts val="600"/>
                        </a:spcAft>
                        <a:buFont typeface="Arial" panose="020B0604020202020204" pitchFamily="34" charset="0"/>
                        <a:buChar char="•"/>
                      </a:pPr>
                      <a:r>
                        <a:rPr lang="en-US" sz="1300" dirty="0" smtClean="0"/>
                        <a:t>Develop a robust resource mobilization or fundraising strategy. This would also include a mapping of the existing potential donors in the country and at the international level, organizing</a:t>
                      </a:r>
                      <a:r>
                        <a:rPr lang="en-US" sz="1300" baseline="0" dirty="0" smtClean="0"/>
                        <a:t> visits to these donors, participating in calls for proposals under consortiums of member organizations.</a:t>
                      </a:r>
                      <a:endParaRPr lang="en-US" sz="1300" dirty="0" smtClean="0"/>
                    </a:p>
                    <a:p>
                      <a:pPr marL="358775" lvl="0" indent="-180975" algn="just">
                        <a:spcAft>
                          <a:spcPts val="600"/>
                        </a:spcAft>
                        <a:buFont typeface="Arial" panose="020B0604020202020204" pitchFamily="34" charset="0"/>
                        <a:buChar char="•"/>
                      </a:pPr>
                      <a:r>
                        <a:rPr lang="en-US" sz="1300" dirty="0" smtClean="0"/>
                        <a:t>Ensure there is no competition for funds between the dialogue platform members and the institutionalized PMAF. This would mean to the extent possible not interfering with organizations’ usual funders, and also coordinating their fundraising</a:t>
                      </a:r>
                      <a:r>
                        <a:rPr lang="en-US" sz="1300" baseline="0" dirty="0" smtClean="0"/>
                        <a:t> efforts. </a:t>
                      </a:r>
                    </a:p>
                    <a:p>
                      <a:pPr marL="358775" lvl="0" indent="-180975" algn="just">
                        <a:spcAft>
                          <a:spcPts val="600"/>
                        </a:spcAft>
                        <a:buFont typeface="Arial" panose="020B0604020202020204" pitchFamily="34" charset="0"/>
                        <a:buChar char="•"/>
                      </a:pPr>
                      <a:r>
                        <a:rPr lang="en-US" sz="1300" baseline="0" dirty="0" smtClean="0"/>
                        <a:t>Understand/map out the platform internal resources: members organizations can contribute in a way or another to the life of the dialogue platform. To this end, the platform should be an added value of their ongoing work. Common vision coupled with complementary actions can easily lead to a better </a:t>
                      </a:r>
                      <a:r>
                        <a:rPr lang="en-US" sz="1300" baseline="0" dirty="0" err="1" smtClean="0"/>
                        <a:t>mutualisation</a:t>
                      </a:r>
                      <a:r>
                        <a:rPr lang="en-US" sz="1300" baseline="0" dirty="0" smtClean="0"/>
                        <a:t> of resources. A multi-donor budget with members’ contribution could help.</a:t>
                      </a:r>
                      <a:endParaRPr lang="en-US" sz="1300" dirty="0" smtClean="0"/>
                    </a:p>
                    <a:p>
                      <a:pPr marL="180975" indent="-180975" algn="just">
                        <a:spcAft>
                          <a:spcPts val="600"/>
                        </a:spcAft>
                        <a:buFont typeface="+mj-lt"/>
                        <a:buNone/>
                      </a:pPr>
                      <a:endParaRPr lang="en-US" sz="1300" b="1" dirty="0"/>
                    </a:p>
                    <a:p>
                      <a:pPr marL="180975" indent="-180975" algn="just">
                        <a:spcAft>
                          <a:spcPts val="600"/>
                        </a:spcAft>
                        <a:buFont typeface="+mj-lt"/>
                        <a:buNone/>
                      </a:pPr>
                      <a:r>
                        <a:rPr lang="en-US" sz="1300" b="1" dirty="0"/>
                        <a:t>4. </a:t>
                      </a:r>
                      <a:r>
                        <a:rPr lang="en-US" sz="1300" b="1" dirty="0" smtClean="0"/>
                        <a:t>Policy engagement: </a:t>
                      </a:r>
                      <a:r>
                        <a:rPr lang="en-US" sz="1300" b="0" dirty="0" smtClean="0"/>
                        <a:t>the PMAF</a:t>
                      </a:r>
                      <a:r>
                        <a:rPr lang="en-US" sz="1300" b="0" baseline="0" dirty="0" smtClean="0"/>
                        <a:t> has been very active since its creation in the policy dialogue, with multiform contributions. This engagement should be kept up and even reinforced. Hence,</a:t>
                      </a:r>
                      <a:endParaRPr lang="en-US" sz="1300" b="0" dirty="0"/>
                    </a:p>
                    <a:p>
                      <a:pPr marL="357188" lvl="0" indent="-176213" algn="just">
                        <a:spcAft>
                          <a:spcPts val="600"/>
                        </a:spcAft>
                        <a:buFont typeface="Arial" panose="020B0604020202020204" pitchFamily="34" charset="0"/>
                        <a:buChar char="•"/>
                      </a:pPr>
                      <a:r>
                        <a:rPr lang="en-US" sz="1300" b="0" dirty="0" smtClean="0"/>
                        <a:t>Members should be equipped</a:t>
                      </a:r>
                      <a:r>
                        <a:rPr lang="en-US" sz="1300" b="0" baseline="0" dirty="0" smtClean="0"/>
                        <a:t> to engage and invest different arenas where policy issues are discussed</a:t>
                      </a:r>
                      <a:r>
                        <a:rPr lang="en-US" sz="1300" b="0" dirty="0" smtClean="0"/>
                        <a:t>. The World Bank project is a window for the review of</a:t>
                      </a:r>
                      <a:r>
                        <a:rPr lang="en-US" sz="1300" b="0" baseline="0" dirty="0" smtClean="0"/>
                        <a:t> the existing legislation and the platform should remain vigilant in the direction this review could take, and stand ready to give its inputs in a coordinated manner.</a:t>
                      </a:r>
                      <a:endParaRPr lang="en-US" sz="1300" b="0" dirty="0"/>
                    </a:p>
                    <a:p>
                      <a:pPr marL="357188" lvl="0" indent="-176213" algn="just">
                        <a:spcAft>
                          <a:spcPts val="600"/>
                        </a:spcAft>
                        <a:buFont typeface="Arial" panose="020B0604020202020204" pitchFamily="34" charset="0"/>
                        <a:buChar char="•"/>
                      </a:pPr>
                      <a:r>
                        <a:rPr lang="en-US" sz="1300" b="0" dirty="0" smtClean="0"/>
                        <a:t>The platform should develop</a:t>
                      </a:r>
                      <a:r>
                        <a:rPr lang="en-US" sz="1300" b="0" baseline="0" dirty="0" smtClean="0"/>
                        <a:t> an engagement policy that indicates what is their approach and vision</a:t>
                      </a:r>
                      <a:r>
                        <a:rPr lang="en-US" sz="1300" b="0" dirty="0" smtClean="0"/>
                        <a:t>.</a:t>
                      </a:r>
                      <a:endParaRPr lang="en-US" sz="1300" b="0" dirty="0"/>
                    </a:p>
                    <a:p>
                      <a:pPr marL="180975" lvl="0" indent="0" algn="just">
                        <a:spcAft>
                          <a:spcPts val="600"/>
                        </a:spcAft>
                        <a:buFont typeface="Arial" panose="020B0604020202020204" pitchFamily="34" charset="0"/>
                        <a:buNone/>
                      </a:pPr>
                      <a:endParaRPr lang="en-US" sz="1300" b="0" dirty="0"/>
                    </a:p>
                    <a:p>
                      <a:pPr marL="0" indent="0" algn="just">
                        <a:spcAft>
                          <a:spcPts val="600"/>
                        </a:spcAft>
                        <a:buNone/>
                      </a:pPr>
                      <a:r>
                        <a:rPr lang="en-US" sz="1300" b="1" dirty="0" smtClean="0"/>
                        <a:t>5. </a:t>
                      </a:r>
                      <a:r>
                        <a:rPr lang="en-US" sz="1300" b="1" dirty="0"/>
                        <a:t>Strengthen visibility: </a:t>
                      </a:r>
                      <a:r>
                        <a:rPr lang="en-US" sz="1300" b="0" dirty="0" smtClean="0"/>
                        <a:t>The communication officer is already putting a lot of efforts to</a:t>
                      </a:r>
                      <a:r>
                        <a:rPr lang="en-US" sz="1300" b="0" baseline="0" dirty="0" smtClean="0"/>
                        <a:t> create the platform’s identity and ensure its presence in the media. This has led to notable successes and in order to gain more results, it would be necessary to:</a:t>
                      </a:r>
                      <a:r>
                        <a:rPr lang="en-US" sz="1300" b="0" dirty="0" smtClean="0"/>
                        <a:t> </a:t>
                      </a:r>
                      <a:endParaRPr lang="en-US" sz="1300" b="0" dirty="0"/>
                    </a:p>
                    <a:p>
                      <a:pPr marL="628650" lvl="1" indent="-171450" algn="just">
                        <a:spcAft>
                          <a:spcPts val="600"/>
                        </a:spcAft>
                        <a:buFont typeface="Arial" panose="020B0604020202020204" pitchFamily="34" charset="0"/>
                        <a:buChar char="•"/>
                      </a:pPr>
                      <a:r>
                        <a:rPr lang="en-US" sz="1300" b="0" dirty="0" smtClean="0"/>
                        <a:t>Pro-actively involve members in the develop of the communication products to ensure their buy-in</a:t>
                      </a:r>
                      <a:endParaRPr lang="en-US" sz="1300" b="0" dirty="0"/>
                    </a:p>
                    <a:p>
                      <a:pPr marL="628650" lvl="1" indent="-171450" algn="just">
                        <a:spcAft>
                          <a:spcPts val="600"/>
                        </a:spcAft>
                        <a:buFont typeface="Arial" panose="020B0604020202020204" pitchFamily="34" charset="0"/>
                        <a:buChar char="•"/>
                      </a:pPr>
                      <a:r>
                        <a:rPr lang="en-US" sz="1300" b="0" dirty="0" smtClean="0"/>
                        <a:t>Update</a:t>
                      </a:r>
                      <a:r>
                        <a:rPr lang="en-US" sz="1300" b="0" baseline="0" dirty="0" smtClean="0"/>
                        <a:t> the communication and visibility strategy to ensure all the gaps and shortfalls identified over the last three years are properly addressed </a:t>
                      </a:r>
                      <a:endParaRPr lang="en-US" sz="1300" b="0" dirty="0"/>
                    </a:p>
                  </a:txBody>
                  <a:tcPr>
                    <a:solidFill>
                      <a:schemeClr val="bg1">
                        <a:alpha val="20000"/>
                      </a:schemeClr>
                    </a:solidFill>
                  </a:tcPr>
                </a:tc>
                <a:extLst>
                  <a:ext uri="{0D108BD9-81ED-4DB2-BD59-A6C34878D82A}">
                    <a16:rowId xmlns:a16="http://schemas.microsoft.com/office/drawing/2014/main" val="3087333027"/>
                  </a:ext>
                </a:extLst>
              </a:tr>
            </a:tbl>
          </a:graphicData>
        </a:graphic>
      </p:graphicFrame>
    </p:spTree>
    <p:extLst>
      <p:ext uri="{BB962C8B-B14F-4D97-AF65-F5344CB8AC3E}">
        <p14:creationId xmlns:p14="http://schemas.microsoft.com/office/powerpoint/2010/main" val="1525764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B1E5D5A-B7CA-4AC4-869D-29ECD6A45549}"/>
              </a:ext>
            </a:extLst>
          </p:cNvPr>
          <p:cNvSpPr>
            <a:spLocks noGrp="1"/>
          </p:cNvSpPr>
          <p:nvPr>
            <p:ph type="ctrTitle"/>
          </p:nvPr>
        </p:nvSpPr>
        <p:spPr>
          <a:xfrm>
            <a:off x="3182443" y="2640039"/>
            <a:ext cx="9144000" cy="3975764"/>
          </a:xfrm>
        </p:spPr>
        <p:txBody>
          <a:bodyPr>
            <a:noAutofit/>
          </a:bodyPr>
          <a:lstStyle/>
          <a:p>
            <a:pPr algn="l">
              <a:lnSpc>
                <a:spcPct val="120000"/>
              </a:lnSpc>
              <a:spcBef>
                <a:spcPts val="1200"/>
              </a:spcBef>
            </a:pPr>
            <a:r>
              <a:rPr lang="en-US" sz="3600" dirty="0"/>
              <a:t>2. Methodology</a:t>
            </a:r>
            <a:br>
              <a:rPr lang="en-US" sz="3600" dirty="0"/>
            </a:br>
            <a:r>
              <a:rPr lang="en-US" sz="3600" dirty="0"/>
              <a:t/>
            </a:r>
            <a:br>
              <a:rPr lang="en-US" sz="3600" dirty="0"/>
            </a:br>
            <a:r>
              <a:rPr lang="en-US" sz="2400" dirty="0"/>
              <a:t>2.1. Overall Objective and Outputs at country level  </a:t>
            </a:r>
            <a:br>
              <a:rPr lang="en-US" sz="2400" dirty="0"/>
            </a:br>
            <a:r>
              <a:rPr lang="en-US" sz="2400" dirty="0"/>
              <a:t>2.2. Design of the assessment</a:t>
            </a:r>
            <a:br>
              <a:rPr lang="en-US" sz="2400" dirty="0"/>
            </a:br>
            <a:r>
              <a:rPr lang="en-US" sz="2400" dirty="0"/>
              <a:t>2.3. Outcome Harvesting </a:t>
            </a:r>
            <a:br>
              <a:rPr lang="en-US" sz="2400" dirty="0"/>
            </a:br>
            <a:r>
              <a:rPr lang="en-US" sz="2400" dirty="0"/>
              <a:t>2.4. Maturity Assessment </a:t>
            </a:r>
            <a:br>
              <a:rPr lang="en-US" sz="2400" dirty="0"/>
            </a:br>
            <a:r>
              <a:rPr lang="en-US" sz="2400" dirty="0"/>
              <a:t>2.5. Performance Check</a:t>
            </a:r>
            <a:br>
              <a:rPr lang="en-US" sz="2400" dirty="0"/>
            </a:br>
            <a:r>
              <a:rPr lang="en-US" sz="1100" dirty="0"/>
              <a:t/>
            </a:r>
            <a:br>
              <a:rPr lang="en-US" sz="1100" dirty="0"/>
            </a:br>
            <a:r>
              <a:rPr lang="en-US" sz="1600" dirty="0"/>
              <a:t/>
            </a:r>
            <a:br>
              <a:rPr lang="en-US" sz="1600" dirty="0"/>
            </a:br>
            <a:r>
              <a:rPr lang="en-US" sz="2400" dirty="0"/>
              <a:t/>
            </a:r>
            <a:br>
              <a:rPr lang="en-US" sz="2400" dirty="0"/>
            </a:br>
            <a:endParaRPr lang="en-US" sz="3600" dirty="0"/>
          </a:p>
        </p:txBody>
      </p:sp>
      <p:sp>
        <p:nvSpPr>
          <p:cNvPr id="5" name="TextBox 3">
            <a:extLst>
              <a:ext uri="{FF2B5EF4-FFF2-40B4-BE49-F238E27FC236}">
                <a16:creationId xmlns:a16="http://schemas.microsoft.com/office/drawing/2014/main" id="{07B0638C-7A58-4564-87E5-76CB0D87DF5E}"/>
              </a:ext>
            </a:extLst>
          </p:cNvPr>
          <p:cNvSpPr txBox="1"/>
          <p:nvPr/>
        </p:nvSpPr>
        <p:spPr>
          <a:xfrm>
            <a:off x="0" y="5798826"/>
            <a:ext cx="11172825" cy="261610"/>
          </a:xfrm>
          <a:prstGeom prst="rect">
            <a:avLst/>
          </a:prstGeom>
          <a:noFill/>
        </p:spPr>
        <p:txBody>
          <a:bodyPr wrap="square" rtlCol="0">
            <a:spAutoFit/>
          </a:bodyPr>
          <a:lstStyle/>
          <a:p>
            <a:r>
              <a:rPr lang="en-US" sz="1100" dirty="0"/>
              <a:t>Supported through Land for Life by Welthungerhilfe and the German Ministry for Economic Collaboration and Development (BMZ).</a:t>
            </a:r>
          </a:p>
        </p:txBody>
      </p:sp>
      <p:pic>
        <p:nvPicPr>
          <p:cNvPr id="7" name="Picture 2" descr="Für eine Welt ohne Hunger und Armut - Welthungerhilfe">
            <a:extLst>
              <a:ext uri="{FF2B5EF4-FFF2-40B4-BE49-F238E27FC236}">
                <a16:creationId xmlns:a16="http://schemas.microsoft.com/office/drawing/2014/main" id="{231D7BF4-63C1-4D6E-8DC6-6EBB26FA54B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28799" y="6131917"/>
            <a:ext cx="1057242" cy="723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ile:DEgov-BMZ-Logo en.svg - Wikimedia Commons">
            <a:extLst>
              <a:ext uri="{FF2B5EF4-FFF2-40B4-BE49-F238E27FC236}">
                <a16:creationId xmlns:a16="http://schemas.microsoft.com/office/drawing/2014/main" id="{41C6E641-0240-4961-8399-6BB2F971FDA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099" y="6010274"/>
            <a:ext cx="1948495" cy="1027831"/>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37942C36-AD18-C798-75A3-0C814D8AB265}"/>
              </a:ext>
            </a:extLst>
          </p:cNvPr>
          <p:cNvSpPr txBox="1">
            <a:spLocks/>
          </p:cNvSpPr>
          <p:nvPr/>
        </p:nvSpPr>
        <p:spPr>
          <a:xfrm>
            <a:off x="810082" y="2535536"/>
            <a:ext cx="1208605" cy="8480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Burkina  Faso</a:t>
            </a:r>
            <a:endParaRPr lang="en-US" dirty="0"/>
          </a:p>
        </p:txBody>
      </p:sp>
      <p:pic>
        <p:nvPicPr>
          <p:cNvPr id="10" name="Picture 6" descr="Drapeau du Burkina Faso — Wikipé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446" y="1563619"/>
            <a:ext cx="1457875" cy="971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788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396D55-27C8-4ED0-A5DA-AC64ADB3DD81}"/>
              </a:ext>
            </a:extLst>
          </p:cNvPr>
          <p:cNvSpPr>
            <a:spLocks noGrp="1"/>
          </p:cNvSpPr>
          <p:nvPr>
            <p:ph sz="half" idx="1"/>
          </p:nvPr>
        </p:nvSpPr>
        <p:spPr>
          <a:xfrm>
            <a:off x="793530" y="1662251"/>
            <a:ext cx="4614493" cy="4431571"/>
          </a:xfrm>
          <a:solidFill>
            <a:schemeClr val="accent6">
              <a:lumMod val="20000"/>
              <a:lumOff val="80000"/>
            </a:schemeClr>
          </a:solidFill>
        </p:spPr>
        <p:txBody>
          <a:bodyPr/>
          <a:lstStyle/>
          <a:p>
            <a:pPr>
              <a:lnSpc>
                <a:spcPct val="107000"/>
              </a:lnSpc>
              <a:spcAft>
                <a:spcPts val="60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Overall objective of the exercise: </a:t>
            </a:r>
          </a:p>
          <a:p>
            <a:pPr>
              <a:lnSpc>
                <a:spcPct val="107000"/>
              </a:lnSpc>
              <a:spcAft>
                <a:spcPts val="600"/>
              </a:spcAft>
            </a:pP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participatory mid-term assessment aims at creating a common understanding among “in-country stakeholders” 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status of Land for Life in the four countries, including outcomes to date, the maturity of the platforms at country level, and the performance of the core teams in the four countries, and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Calibri" panose="020F0502020204030204" pitchFamily="34" charset="0"/>
              <a:buChar char="-"/>
            </a:pP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corresponding insights and the way forward.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participatory mid-term assessment further aims at creating a common understanding - among key stakeholders such as WHH, the BMZ and key actors in the four countries - of the status, and the key challenges and opportunities of the Land for Life initiative at program level.  </a:t>
            </a:r>
            <a:endParaRPr lang="en-US" sz="1400" dirty="0"/>
          </a:p>
        </p:txBody>
      </p:sp>
      <p:sp>
        <p:nvSpPr>
          <p:cNvPr id="3" name="Text Placeholder 2">
            <a:extLst>
              <a:ext uri="{FF2B5EF4-FFF2-40B4-BE49-F238E27FC236}">
                <a16:creationId xmlns:a16="http://schemas.microsoft.com/office/drawing/2014/main" id="{4EDC0EE0-547C-452B-B42D-4EF55383F4C1}"/>
              </a:ext>
            </a:extLst>
          </p:cNvPr>
          <p:cNvSpPr>
            <a:spLocks noGrp="1"/>
          </p:cNvSpPr>
          <p:nvPr>
            <p:ph type="body" sz="quarter" idx="11"/>
          </p:nvPr>
        </p:nvSpPr>
        <p:spPr>
          <a:xfrm>
            <a:off x="1064597" y="477386"/>
            <a:ext cx="5682369" cy="693738"/>
          </a:xfrm>
        </p:spPr>
        <p:txBody>
          <a:bodyPr/>
          <a:lstStyle/>
          <a:p>
            <a:r>
              <a:rPr lang="en-US" dirty="0"/>
              <a:t>1.1. Overall Objective and Outputs at country level  </a:t>
            </a:r>
          </a:p>
        </p:txBody>
      </p:sp>
      <p:sp>
        <p:nvSpPr>
          <p:cNvPr id="7" name="Content Placeholder 1">
            <a:extLst>
              <a:ext uri="{FF2B5EF4-FFF2-40B4-BE49-F238E27FC236}">
                <a16:creationId xmlns:a16="http://schemas.microsoft.com/office/drawing/2014/main" id="{1D097860-3A35-4992-853D-E644BF708CE3}"/>
              </a:ext>
            </a:extLst>
          </p:cNvPr>
          <p:cNvSpPr txBox="1">
            <a:spLocks/>
          </p:cNvSpPr>
          <p:nvPr/>
        </p:nvSpPr>
        <p:spPr>
          <a:xfrm>
            <a:off x="5706441" y="1662251"/>
            <a:ext cx="5024696" cy="4862646"/>
          </a:xfrm>
          <a:prstGeom prst="rect">
            <a:avLst/>
          </a:prstGeom>
          <a:solidFill>
            <a:schemeClr val="accent4">
              <a:lumMod val="20000"/>
              <a:lumOff val="8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pPr>
            <a:r>
              <a:rPr lang="en-GB"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Outputs at country level:</a:t>
            </a:r>
          </a:p>
          <a:p>
            <a:pPr marL="285750" indent="-285750">
              <a:lnSpc>
                <a:spcPct val="107000"/>
              </a:lnSpc>
              <a:buFontTx/>
              <a:buChar char="-"/>
            </a:pPr>
            <a:r>
              <a:rPr lang="en-GB" sz="1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Outcomes</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of </a:t>
            </a:r>
            <a:r>
              <a:rPr lang="en-GB"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LfL</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to date and corresponding learnings are </a:t>
            </a:r>
            <a:r>
              <a:rPr lang="en-GB" sz="1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harvested</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and triangulated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Calibri" panose="020F0502020204030204" pitchFamily="34" charset="0"/>
              <a:buChar char="-"/>
            </a:pP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 </a:t>
            </a:r>
            <a:r>
              <a:rPr lang="en-GB" sz="1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MAP maturity assessment  </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is carried out along organisational parameters and verified with key stakeholders at country level</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Calibri" panose="020F0502020204030204" pitchFamily="34" charset="0"/>
              <a:buChar char="-"/>
            </a:pP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 </a:t>
            </a:r>
            <a:r>
              <a:rPr lang="en-GB" sz="1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performance check of the team / secretariat</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is carried out looking at the efficiency and effectiveness of the work of the core team of the MAP, and triangulated with key stakeholders at country level</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Calibri" panose="020F0502020204030204" pitchFamily="34" charset="0"/>
              <a:buChar char="-"/>
            </a:pP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 workshop with key stakeholders is carried out to validate </a:t>
            </a:r>
            <a:r>
              <a:rPr lang="en-GB" sz="1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key insights and develop a collective understanding of the way forward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Calibri" panose="020F0502020204030204" pitchFamily="34" charset="0"/>
              <a:buChar char="-"/>
            </a:pP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 5-page report summarizes the insights and collective understanding of the way forward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Calibri" panose="020F0502020204030204" pitchFamily="34" charset="0"/>
              <a:buChar char="-"/>
            </a:pP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All other exercises for instance the maturity assessment, the outcome harvesting etc. are documented and annexed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973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DC0EE0-547C-452B-B42D-4EF55383F4C1}"/>
              </a:ext>
            </a:extLst>
          </p:cNvPr>
          <p:cNvSpPr>
            <a:spLocks noGrp="1"/>
          </p:cNvSpPr>
          <p:nvPr>
            <p:ph type="body" sz="quarter" idx="11"/>
          </p:nvPr>
        </p:nvSpPr>
        <p:spPr>
          <a:xfrm>
            <a:off x="1071128" y="495819"/>
            <a:ext cx="5181600" cy="693738"/>
          </a:xfrm>
        </p:spPr>
        <p:txBody>
          <a:bodyPr/>
          <a:lstStyle/>
          <a:p>
            <a:r>
              <a:rPr lang="en-US" dirty="0"/>
              <a:t>1.2. Design of the assessment</a:t>
            </a:r>
          </a:p>
        </p:txBody>
      </p:sp>
      <p:pic>
        <p:nvPicPr>
          <p:cNvPr id="10" name="Inhaltsplatzhalter 9" descr="Ein Bild, das Text, Vektorgrafiken enthält.&#10;&#10;Automatisch generierte Beschreibung">
            <a:extLst>
              <a:ext uri="{FF2B5EF4-FFF2-40B4-BE49-F238E27FC236}">
                <a16:creationId xmlns:a16="http://schemas.microsoft.com/office/drawing/2014/main" id="{4DDC6C6E-9645-41DE-A59B-85AB2B422058}"/>
              </a:ext>
            </a:extLst>
          </p:cNvPr>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7191289" y="4192346"/>
            <a:ext cx="1063813" cy="1063813"/>
          </a:xfrm>
        </p:spPr>
      </p:pic>
      <p:pic>
        <p:nvPicPr>
          <p:cNvPr id="12" name="Grafik 11">
            <a:extLst>
              <a:ext uri="{FF2B5EF4-FFF2-40B4-BE49-F238E27FC236}">
                <a16:creationId xmlns:a16="http://schemas.microsoft.com/office/drawing/2014/main" id="{F14D9346-282D-48D8-BDA8-47B52AE7AF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25690" y="4259433"/>
            <a:ext cx="966547" cy="966547"/>
          </a:xfrm>
          <a:prstGeom prst="rect">
            <a:avLst/>
          </a:prstGeom>
        </p:spPr>
      </p:pic>
      <p:pic>
        <p:nvPicPr>
          <p:cNvPr id="14" name="Grafik 13">
            <a:extLst>
              <a:ext uri="{FF2B5EF4-FFF2-40B4-BE49-F238E27FC236}">
                <a16:creationId xmlns:a16="http://schemas.microsoft.com/office/drawing/2014/main" id="{0600F291-053F-4B88-8F16-B5EDFEA7AD5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16949" y="1482732"/>
            <a:ext cx="960787" cy="960787"/>
          </a:xfrm>
          <a:prstGeom prst="rect">
            <a:avLst/>
          </a:prstGeom>
        </p:spPr>
      </p:pic>
      <p:pic>
        <p:nvPicPr>
          <p:cNvPr id="16" name="Grafik 15">
            <a:extLst>
              <a:ext uri="{FF2B5EF4-FFF2-40B4-BE49-F238E27FC236}">
                <a16:creationId xmlns:a16="http://schemas.microsoft.com/office/drawing/2014/main" id="{93B71383-7FCD-48FE-90E0-15A50AC51C3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864619" y="1601841"/>
            <a:ext cx="806246" cy="806246"/>
          </a:xfrm>
          <a:prstGeom prst="rect">
            <a:avLst/>
          </a:prstGeom>
        </p:spPr>
      </p:pic>
      <p:pic>
        <p:nvPicPr>
          <p:cNvPr id="18" name="Grafik 17">
            <a:extLst>
              <a:ext uri="{FF2B5EF4-FFF2-40B4-BE49-F238E27FC236}">
                <a16:creationId xmlns:a16="http://schemas.microsoft.com/office/drawing/2014/main" id="{D10AF7A7-236B-4DF5-9E59-CF342F02D1B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487870" y="1484208"/>
            <a:ext cx="956890" cy="956890"/>
          </a:xfrm>
          <a:prstGeom prst="rect">
            <a:avLst/>
          </a:prstGeom>
        </p:spPr>
      </p:pic>
      <p:sp>
        <p:nvSpPr>
          <p:cNvPr id="19" name="Textfeld 18">
            <a:extLst>
              <a:ext uri="{FF2B5EF4-FFF2-40B4-BE49-F238E27FC236}">
                <a16:creationId xmlns:a16="http://schemas.microsoft.com/office/drawing/2014/main" id="{A34C7931-93C6-4566-893A-E0974118804B}"/>
              </a:ext>
            </a:extLst>
          </p:cNvPr>
          <p:cNvSpPr txBox="1"/>
          <p:nvPr/>
        </p:nvSpPr>
        <p:spPr>
          <a:xfrm>
            <a:off x="1005075" y="1735274"/>
            <a:ext cx="2102755" cy="369332"/>
          </a:xfrm>
          <a:prstGeom prst="rect">
            <a:avLst/>
          </a:prstGeom>
          <a:noFill/>
        </p:spPr>
        <p:txBody>
          <a:bodyPr wrap="none" rtlCol="0">
            <a:spAutoFit/>
          </a:bodyPr>
          <a:lstStyle/>
          <a:p>
            <a:r>
              <a:rPr lang="en-US" b="1" dirty="0"/>
              <a:t>What do we assess?</a:t>
            </a:r>
          </a:p>
        </p:txBody>
      </p:sp>
      <p:sp>
        <p:nvSpPr>
          <p:cNvPr id="20" name="Textfeld 19">
            <a:extLst>
              <a:ext uri="{FF2B5EF4-FFF2-40B4-BE49-F238E27FC236}">
                <a16:creationId xmlns:a16="http://schemas.microsoft.com/office/drawing/2014/main" id="{4F67FF71-925B-4C4E-A805-ACA439EC4CDA}"/>
              </a:ext>
            </a:extLst>
          </p:cNvPr>
          <p:cNvSpPr txBox="1"/>
          <p:nvPr/>
        </p:nvSpPr>
        <p:spPr>
          <a:xfrm>
            <a:off x="1005074" y="3918035"/>
            <a:ext cx="2017860" cy="369332"/>
          </a:xfrm>
          <a:prstGeom prst="rect">
            <a:avLst/>
          </a:prstGeom>
          <a:noFill/>
        </p:spPr>
        <p:txBody>
          <a:bodyPr wrap="none" rtlCol="0">
            <a:spAutoFit/>
          </a:bodyPr>
          <a:lstStyle/>
          <a:p>
            <a:r>
              <a:rPr lang="en-US" b="1" dirty="0"/>
              <a:t>How do we assess?</a:t>
            </a:r>
          </a:p>
        </p:txBody>
      </p:sp>
      <p:sp>
        <p:nvSpPr>
          <p:cNvPr id="22" name="Textfeld 21">
            <a:extLst>
              <a:ext uri="{FF2B5EF4-FFF2-40B4-BE49-F238E27FC236}">
                <a16:creationId xmlns:a16="http://schemas.microsoft.com/office/drawing/2014/main" id="{BB2BB05E-153C-4900-A28B-2914FE019F39}"/>
              </a:ext>
            </a:extLst>
          </p:cNvPr>
          <p:cNvSpPr txBox="1"/>
          <p:nvPr/>
        </p:nvSpPr>
        <p:spPr>
          <a:xfrm>
            <a:off x="8845052" y="2490759"/>
            <a:ext cx="2620296" cy="738664"/>
          </a:xfrm>
          <a:prstGeom prst="rect">
            <a:avLst/>
          </a:prstGeom>
          <a:solidFill>
            <a:schemeClr val="accent6">
              <a:lumMod val="20000"/>
              <a:lumOff val="80000"/>
            </a:schemeClr>
          </a:solidFill>
        </p:spPr>
        <p:txBody>
          <a:bodyPr wrap="square">
            <a:spAutoFit/>
          </a:bodyPr>
          <a:lstStyle/>
          <a:p>
            <a:r>
              <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Performance check of the team</a:t>
            </a:r>
            <a:endPar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looking at the efficiency and effectiveness </a:t>
            </a:r>
            <a:endParaRPr lang="en-US" sz="1400" dirty="0"/>
          </a:p>
        </p:txBody>
      </p:sp>
      <p:sp>
        <p:nvSpPr>
          <p:cNvPr id="23" name="Textfeld 22">
            <a:extLst>
              <a:ext uri="{FF2B5EF4-FFF2-40B4-BE49-F238E27FC236}">
                <a16:creationId xmlns:a16="http://schemas.microsoft.com/office/drawing/2014/main" id="{8A85306A-DF92-4832-BBE5-37CB43AF2F05}"/>
              </a:ext>
            </a:extLst>
          </p:cNvPr>
          <p:cNvSpPr txBox="1"/>
          <p:nvPr/>
        </p:nvSpPr>
        <p:spPr>
          <a:xfrm>
            <a:off x="2824606" y="2490759"/>
            <a:ext cx="2620296" cy="738664"/>
          </a:xfrm>
          <a:prstGeom prst="rect">
            <a:avLst/>
          </a:prstGeom>
          <a:solidFill>
            <a:schemeClr val="accent6">
              <a:lumMod val="20000"/>
              <a:lumOff val="80000"/>
            </a:schemeClr>
          </a:solidFill>
        </p:spPr>
        <p:txBody>
          <a:bodyPr wrap="square">
            <a:spAutoFit/>
          </a:bodyPr>
          <a:lstStyle/>
          <a:p>
            <a:r>
              <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Outcome Harvesting</a:t>
            </a:r>
            <a:endPar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looking at the outcomes to date along the change objectives </a:t>
            </a:r>
            <a:endParaRPr lang="en-US" sz="1400" dirty="0"/>
          </a:p>
        </p:txBody>
      </p:sp>
      <p:sp>
        <p:nvSpPr>
          <p:cNvPr id="24" name="Textfeld 23">
            <a:extLst>
              <a:ext uri="{FF2B5EF4-FFF2-40B4-BE49-F238E27FC236}">
                <a16:creationId xmlns:a16="http://schemas.microsoft.com/office/drawing/2014/main" id="{65F29CE4-7A73-47CA-BB43-EF684CE355AF}"/>
              </a:ext>
            </a:extLst>
          </p:cNvPr>
          <p:cNvSpPr txBox="1"/>
          <p:nvPr/>
        </p:nvSpPr>
        <p:spPr>
          <a:xfrm>
            <a:off x="5834829" y="2490759"/>
            <a:ext cx="2620296" cy="738664"/>
          </a:xfrm>
          <a:prstGeom prst="rect">
            <a:avLst/>
          </a:prstGeom>
          <a:solidFill>
            <a:schemeClr val="accent6">
              <a:lumMod val="20000"/>
              <a:lumOff val="80000"/>
            </a:schemeClr>
          </a:solidFill>
        </p:spPr>
        <p:txBody>
          <a:bodyPr wrap="square">
            <a:spAutoFit/>
          </a:bodyPr>
          <a:lstStyle/>
          <a:p>
            <a:r>
              <a:rPr lang="en-GB" sz="1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Maturity assessment </a:t>
            </a:r>
          </a:p>
          <a:p>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With 14 statements along key dimension of </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Network</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feld 24">
            <a:extLst>
              <a:ext uri="{FF2B5EF4-FFF2-40B4-BE49-F238E27FC236}">
                <a16:creationId xmlns:a16="http://schemas.microsoft.com/office/drawing/2014/main" id="{B7191BCF-EA76-4504-8CEF-02FBEBD35DB5}"/>
              </a:ext>
            </a:extLst>
          </p:cNvPr>
          <p:cNvSpPr txBox="1"/>
          <p:nvPr/>
        </p:nvSpPr>
        <p:spPr>
          <a:xfrm>
            <a:off x="3721467" y="5251799"/>
            <a:ext cx="2620296" cy="738664"/>
          </a:xfrm>
          <a:prstGeom prst="rect">
            <a:avLst/>
          </a:prstGeom>
          <a:solidFill>
            <a:schemeClr val="accent2">
              <a:lumMod val="20000"/>
              <a:lumOff val="80000"/>
            </a:schemeClr>
          </a:solidFill>
        </p:spPr>
        <p:txBody>
          <a:bodyPr wrap="square">
            <a:spAutoFit/>
          </a:bodyPr>
          <a:lstStyle/>
          <a:p>
            <a:r>
              <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Stakeholder workshop</a:t>
            </a:r>
            <a:endPar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2 days with around 10 key stakeholders of </a:t>
            </a:r>
            <a:r>
              <a:rPr lang="en-GB"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LfL</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2</a:t>
            </a:r>
            <a:endParaRPr lang="en-US" sz="1400" dirty="0"/>
          </a:p>
        </p:txBody>
      </p:sp>
      <p:sp>
        <p:nvSpPr>
          <p:cNvPr id="26" name="Textfeld 25">
            <a:extLst>
              <a:ext uri="{FF2B5EF4-FFF2-40B4-BE49-F238E27FC236}">
                <a16:creationId xmlns:a16="http://schemas.microsoft.com/office/drawing/2014/main" id="{2C6A2FEF-430B-4930-8EE0-F6D948896C06}"/>
              </a:ext>
            </a:extLst>
          </p:cNvPr>
          <p:cNvSpPr txBox="1"/>
          <p:nvPr/>
        </p:nvSpPr>
        <p:spPr>
          <a:xfrm>
            <a:off x="6764972" y="5240499"/>
            <a:ext cx="3220607" cy="738664"/>
          </a:xfrm>
          <a:prstGeom prst="rect">
            <a:avLst/>
          </a:prstGeom>
          <a:solidFill>
            <a:schemeClr val="accent2">
              <a:lumMod val="20000"/>
              <a:lumOff val="80000"/>
            </a:schemeClr>
          </a:solidFill>
        </p:spPr>
        <p:txBody>
          <a:bodyPr wrap="square">
            <a:spAutoFit/>
          </a:bodyPr>
          <a:lstStyle/>
          <a:p>
            <a:r>
              <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Key informant interviews</a:t>
            </a:r>
            <a:endPar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 interviews to triangulate the insights from the stakeholder workshop</a:t>
            </a:r>
            <a:endParaRPr lang="en-US" sz="1400" dirty="0"/>
          </a:p>
        </p:txBody>
      </p:sp>
    </p:spTree>
    <p:extLst>
      <p:ext uri="{BB962C8B-B14F-4D97-AF65-F5344CB8AC3E}">
        <p14:creationId xmlns:p14="http://schemas.microsoft.com/office/powerpoint/2010/main" val="191090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DC0EE0-547C-452B-B42D-4EF55383F4C1}"/>
              </a:ext>
            </a:extLst>
          </p:cNvPr>
          <p:cNvSpPr>
            <a:spLocks noGrp="1"/>
          </p:cNvSpPr>
          <p:nvPr>
            <p:ph type="body" sz="quarter" idx="11"/>
          </p:nvPr>
        </p:nvSpPr>
        <p:spPr>
          <a:xfrm>
            <a:off x="2621162" y="501209"/>
            <a:ext cx="7341988" cy="693738"/>
          </a:xfrm>
        </p:spPr>
        <p:txBody>
          <a:bodyPr/>
          <a:lstStyle/>
          <a:p>
            <a:r>
              <a:rPr lang="en-US" dirty="0"/>
              <a:t>1.3. Outcome Harvesting</a:t>
            </a:r>
          </a:p>
          <a:p>
            <a:r>
              <a:rPr lang="en-GB"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looking at the outcomes to date along the change objectives </a:t>
            </a:r>
            <a:endParaRPr lang="en-US" sz="3200" dirty="0"/>
          </a:p>
          <a:p>
            <a:r>
              <a:rPr lang="en-US" dirty="0"/>
              <a:t> </a:t>
            </a:r>
          </a:p>
        </p:txBody>
      </p:sp>
      <p:pic>
        <p:nvPicPr>
          <p:cNvPr id="14" name="Grafik 13">
            <a:extLst>
              <a:ext uri="{FF2B5EF4-FFF2-40B4-BE49-F238E27FC236}">
                <a16:creationId xmlns:a16="http://schemas.microsoft.com/office/drawing/2014/main" id="{0600F291-053F-4B88-8F16-B5EDFEA7AD5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94231" y="213510"/>
            <a:ext cx="1269136" cy="1269136"/>
          </a:xfrm>
          <a:prstGeom prst="rect">
            <a:avLst/>
          </a:prstGeom>
        </p:spPr>
      </p:pic>
      <p:sp>
        <p:nvSpPr>
          <p:cNvPr id="6" name="Textfeld 5">
            <a:extLst>
              <a:ext uri="{FF2B5EF4-FFF2-40B4-BE49-F238E27FC236}">
                <a16:creationId xmlns:a16="http://schemas.microsoft.com/office/drawing/2014/main" id="{4CDA360F-BD1F-4B22-A878-55C15DDDF329}"/>
              </a:ext>
            </a:extLst>
          </p:cNvPr>
          <p:cNvSpPr txBox="1"/>
          <p:nvPr/>
        </p:nvSpPr>
        <p:spPr>
          <a:xfrm>
            <a:off x="9470571" y="2989943"/>
            <a:ext cx="1458686" cy="923330"/>
          </a:xfrm>
          <a:prstGeom prst="rect">
            <a:avLst/>
          </a:prstGeom>
          <a:solidFill>
            <a:schemeClr val="accent2">
              <a:lumMod val="20000"/>
              <a:lumOff val="80000"/>
            </a:schemeClr>
          </a:solidFill>
        </p:spPr>
        <p:txBody>
          <a:bodyPr wrap="square" rtlCol="0">
            <a:spAutoFit/>
          </a:bodyPr>
          <a:lstStyle/>
          <a:p>
            <a:r>
              <a:rPr lang="en-US" dirty="0"/>
              <a:t>Short presentation by Fikru</a:t>
            </a:r>
          </a:p>
        </p:txBody>
      </p:sp>
      <p:sp>
        <p:nvSpPr>
          <p:cNvPr id="9" name="Textfeld 8">
            <a:extLst>
              <a:ext uri="{FF2B5EF4-FFF2-40B4-BE49-F238E27FC236}">
                <a16:creationId xmlns:a16="http://schemas.microsoft.com/office/drawing/2014/main" id="{88727788-7F74-4446-A6F1-AEF561E07A79}"/>
              </a:ext>
            </a:extLst>
          </p:cNvPr>
          <p:cNvSpPr txBox="1"/>
          <p:nvPr/>
        </p:nvSpPr>
        <p:spPr>
          <a:xfrm>
            <a:off x="4367213" y="2143558"/>
            <a:ext cx="3986212" cy="3951879"/>
          </a:xfrm>
          <a:prstGeom prst="rect">
            <a:avLst/>
          </a:prstGeom>
          <a:solidFill>
            <a:schemeClr val="accent4">
              <a:lumMod val="20000"/>
              <a:lumOff val="80000"/>
            </a:schemeClr>
          </a:solidFill>
        </p:spPr>
        <p:txBody>
          <a:bodyPr wrap="square" rtlCol="0">
            <a:noAutofit/>
          </a:bodyPr>
          <a:lstStyle/>
          <a:p>
            <a:r>
              <a:rPr lang="en-US" sz="1600" b="1" dirty="0"/>
              <a:t>Step 2:  Workshop</a:t>
            </a:r>
          </a:p>
          <a:p>
            <a:endParaRPr lang="en-US" sz="1600" b="1" dirty="0"/>
          </a:p>
          <a:p>
            <a:r>
              <a:rPr lang="en-US" sz="1600" b="1" dirty="0"/>
              <a:t>We spend around 3 sessions on outcome harvesting during the workshop: </a:t>
            </a:r>
          </a:p>
          <a:p>
            <a:pPr marL="342900" lvl="0" indent="-342900">
              <a:lnSpc>
                <a:spcPct val="107000"/>
              </a:lnSpc>
              <a:spcAft>
                <a:spcPts val="300"/>
              </a:spcAft>
              <a:buFont typeface="Calibri" panose="020F050202020403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Establish the scope &amp; define: What is an outcome</a:t>
            </a:r>
          </a:p>
          <a:p>
            <a:pPr marL="342900" lvl="0" indent="-342900">
              <a:lnSpc>
                <a:spcPct val="107000"/>
              </a:lnSpc>
              <a:spcAft>
                <a:spcPts val="300"/>
              </a:spcAft>
              <a:buFont typeface="Calibri" panose="020F050202020403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Presentation and iteration of the timeline of the last years and key outcomes so far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0"/>
              </a:spcAft>
              <a:buFont typeface="Calibri" panose="020F050202020403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Selection of key outcomes for the narratives </a:t>
            </a:r>
          </a:p>
          <a:p>
            <a:pPr marL="342900" lvl="0" indent="-342900">
              <a:lnSpc>
                <a:spcPct val="107000"/>
              </a:lnSpc>
              <a:spcAft>
                <a:spcPts val="300"/>
              </a:spcAft>
              <a:buFont typeface="Calibri" panose="020F050202020403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Developing outcome narrative &amp; Identifying outcome evidence </a:t>
            </a:r>
          </a:p>
          <a:p>
            <a:pPr marL="342900" lvl="0" indent="-342900">
              <a:lnSpc>
                <a:spcPct val="107000"/>
              </a:lnSpc>
              <a:spcAft>
                <a:spcPts val="30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G</a:t>
            </a:r>
            <a:r>
              <a:rPr lang="en-GB" sz="1600" dirty="0">
                <a:effectLst/>
                <a:latin typeface="Calibri" panose="020F0502020204030204" pitchFamily="34" charset="0"/>
                <a:ea typeface="Calibri" panose="020F0502020204030204" pitchFamily="34" charset="0"/>
                <a:cs typeface="Times New Roman" panose="02020603050405020304" pitchFamily="18" charset="0"/>
              </a:rPr>
              <a:t>enerating Insights / Lessons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sp>
        <p:nvSpPr>
          <p:cNvPr id="10" name="Textfeld 9">
            <a:extLst>
              <a:ext uri="{FF2B5EF4-FFF2-40B4-BE49-F238E27FC236}">
                <a16:creationId xmlns:a16="http://schemas.microsoft.com/office/drawing/2014/main" id="{9692EA99-140C-46D5-9975-ACD3B985934B}"/>
              </a:ext>
            </a:extLst>
          </p:cNvPr>
          <p:cNvSpPr txBox="1"/>
          <p:nvPr/>
        </p:nvSpPr>
        <p:spPr>
          <a:xfrm>
            <a:off x="686805" y="2143558"/>
            <a:ext cx="3553123" cy="3539430"/>
          </a:xfrm>
          <a:prstGeom prst="rect">
            <a:avLst/>
          </a:prstGeom>
          <a:solidFill>
            <a:schemeClr val="accent6">
              <a:lumMod val="20000"/>
              <a:lumOff val="80000"/>
            </a:schemeClr>
          </a:solidFill>
        </p:spPr>
        <p:txBody>
          <a:bodyPr wrap="square" rtlCol="0">
            <a:spAutoFit/>
          </a:bodyPr>
          <a:lstStyle/>
          <a:p>
            <a:r>
              <a:rPr lang="en-US" sz="1600" b="1" dirty="0"/>
              <a:t>Step 1:  Preparation</a:t>
            </a:r>
          </a:p>
          <a:p>
            <a:r>
              <a:rPr lang="en-US" sz="1600" b="1" dirty="0"/>
              <a:t>The secretariat prepares a </a:t>
            </a:r>
          </a:p>
          <a:p>
            <a:endParaRPr lang="en-US" sz="1600" b="1" dirty="0"/>
          </a:p>
          <a:p>
            <a:r>
              <a:rPr lang="en-US" sz="1600" dirty="0"/>
              <a:t>-  Timeline of the initiative since the beginning and key events and contextual changes along this timeline</a:t>
            </a:r>
          </a:p>
          <a:p>
            <a:r>
              <a:rPr lang="en-US" sz="1600" dirty="0"/>
              <a:t>- A draft list of outcomes since Sep 2020 in reference to the log-frame, strategy or other plans</a:t>
            </a:r>
          </a:p>
          <a:p>
            <a:endParaRPr lang="en-US" sz="1600" b="1" dirty="0"/>
          </a:p>
          <a:p>
            <a:r>
              <a:rPr lang="en-US" sz="1600" dirty="0"/>
              <a:t>In Ethiopia the main  reference is the strategy which has been finalized around the beginning of the second phase of the initiative at the end of 2022. </a:t>
            </a:r>
          </a:p>
        </p:txBody>
      </p:sp>
      <p:sp>
        <p:nvSpPr>
          <p:cNvPr id="11" name="Textfeld 10">
            <a:extLst>
              <a:ext uri="{FF2B5EF4-FFF2-40B4-BE49-F238E27FC236}">
                <a16:creationId xmlns:a16="http://schemas.microsoft.com/office/drawing/2014/main" id="{625C764C-7413-490F-AC86-9A61030C6515}"/>
              </a:ext>
            </a:extLst>
          </p:cNvPr>
          <p:cNvSpPr txBox="1"/>
          <p:nvPr/>
        </p:nvSpPr>
        <p:spPr>
          <a:xfrm>
            <a:off x="8582730" y="2143558"/>
            <a:ext cx="3427149" cy="2736525"/>
          </a:xfrm>
          <a:prstGeom prst="rect">
            <a:avLst/>
          </a:prstGeom>
          <a:solidFill>
            <a:schemeClr val="accent5">
              <a:lumMod val="20000"/>
              <a:lumOff val="80000"/>
            </a:schemeClr>
          </a:solidFill>
        </p:spPr>
        <p:txBody>
          <a:bodyPr wrap="square" rtlCol="0">
            <a:noAutofit/>
          </a:bodyPr>
          <a:lstStyle/>
          <a:p>
            <a:r>
              <a:rPr lang="en-US" sz="1600" b="1" dirty="0"/>
              <a:t>Step 3:  Interviews</a:t>
            </a:r>
          </a:p>
          <a:p>
            <a:r>
              <a:rPr lang="en-US" sz="1600" dirty="0"/>
              <a:t>The insights and outcomes are triangulated in interviews and the findings are amended accordingly</a:t>
            </a:r>
          </a:p>
        </p:txBody>
      </p:sp>
    </p:spTree>
    <p:extLst>
      <p:ext uri="{BB962C8B-B14F-4D97-AF65-F5344CB8AC3E}">
        <p14:creationId xmlns:p14="http://schemas.microsoft.com/office/powerpoint/2010/main" val="2976233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DC0EE0-547C-452B-B42D-4EF55383F4C1}"/>
              </a:ext>
            </a:extLst>
          </p:cNvPr>
          <p:cNvSpPr>
            <a:spLocks noGrp="1"/>
          </p:cNvSpPr>
          <p:nvPr>
            <p:ph type="body" sz="quarter" idx="11"/>
          </p:nvPr>
        </p:nvSpPr>
        <p:spPr>
          <a:xfrm>
            <a:off x="2621162" y="501209"/>
            <a:ext cx="5181600" cy="693738"/>
          </a:xfrm>
        </p:spPr>
        <p:txBody>
          <a:bodyPr/>
          <a:lstStyle/>
          <a:p>
            <a:r>
              <a:rPr lang="en-US" dirty="0"/>
              <a:t>1.3. Outcome Harvesting </a:t>
            </a:r>
          </a:p>
        </p:txBody>
      </p:sp>
      <p:pic>
        <p:nvPicPr>
          <p:cNvPr id="14" name="Grafik 13">
            <a:extLst>
              <a:ext uri="{FF2B5EF4-FFF2-40B4-BE49-F238E27FC236}">
                <a16:creationId xmlns:a16="http://schemas.microsoft.com/office/drawing/2014/main" id="{0600F291-053F-4B88-8F16-B5EDFEA7AD5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94231" y="213510"/>
            <a:ext cx="1269136" cy="1269136"/>
          </a:xfrm>
          <a:prstGeom prst="rect">
            <a:avLst/>
          </a:prstGeom>
        </p:spPr>
      </p:pic>
      <p:sp>
        <p:nvSpPr>
          <p:cNvPr id="19" name="Textfeld 18">
            <a:extLst>
              <a:ext uri="{FF2B5EF4-FFF2-40B4-BE49-F238E27FC236}">
                <a16:creationId xmlns:a16="http://schemas.microsoft.com/office/drawing/2014/main" id="{A34C7931-93C6-4566-893A-E0974118804B}"/>
              </a:ext>
            </a:extLst>
          </p:cNvPr>
          <p:cNvSpPr txBox="1"/>
          <p:nvPr/>
        </p:nvSpPr>
        <p:spPr>
          <a:xfrm>
            <a:off x="2965881" y="1194947"/>
            <a:ext cx="6516257" cy="5262979"/>
          </a:xfrm>
          <a:prstGeom prst="rect">
            <a:avLst/>
          </a:prstGeom>
          <a:solidFill>
            <a:schemeClr val="bg1">
              <a:lumMod val="95000"/>
            </a:schemeClr>
          </a:solidFill>
        </p:spPr>
        <p:txBody>
          <a:bodyPr wrap="square" rtlCol="0">
            <a:spAutoFit/>
          </a:bodyPr>
          <a:lstStyle/>
          <a:p>
            <a:r>
              <a:rPr lang="en-US" sz="1600" b="1" dirty="0"/>
              <a:t>Outcome template: </a:t>
            </a:r>
          </a:p>
          <a:p>
            <a:r>
              <a:rPr lang="en-US" sz="1600" dirty="0"/>
              <a:t>What is the outcome?</a:t>
            </a:r>
          </a:p>
          <a:p>
            <a:pPr marL="342900" indent="-342900">
              <a:buFontTx/>
              <a:buChar char="-"/>
            </a:pPr>
            <a:r>
              <a:rPr lang="en-US" sz="1600" dirty="0" err="1"/>
              <a:t>Xxx</a:t>
            </a:r>
            <a:endParaRPr lang="en-US" sz="1600" dirty="0"/>
          </a:p>
          <a:p>
            <a:endParaRPr lang="en-US" sz="1600" dirty="0"/>
          </a:p>
          <a:p>
            <a:r>
              <a:rPr lang="en-US" sz="1600" dirty="0"/>
              <a:t>Why is the outcome significant?</a:t>
            </a:r>
          </a:p>
          <a:p>
            <a:pPr marL="342900" indent="-342900">
              <a:buFontTx/>
              <a:buChar char="-"/>
            </a:pPr>
            <a:r>
              <a:rPr lang="en-US" sz="1600" dirty="0" err="1"/>
              <a:t>Xxx</a:t>
            </a:r>
            <a:endParaRPr lang="en-US" sz="1600" dirty="0"/>
          </a:p>
          <a:p>
            <a:pPr marL="342900" indent="-342900">
              <a:buFontTx/>
              <a:buChar char="-"/>
            </a:pPr>
            <a:r>
              <a:rPr lang="en-US" sz="1600" dirty="0" err="1"/>
              <a:t>Xxx</a:t>
            </a:r>
            <a:endParaRPr lang="en-US" sz="1600" dirty="0"/>
          </a:p>
          <a:p>
            <a:pPr marL="342900" indent="-342900">
              <a:buFontTx/>
              <a:buChar char="-"/>
            </a:pPr>
            <a:r>
              <a:rPr lang="en-US" sz="1600" dirty="0"/>
              <a:t>xxx</a:t>
            </a:r>
          </a:p>
          <a:p>
            <a:endParaRPr lang="en-US" sz="1600" dirty="0"/>
          </a:p>
          <a:p>
            <a:r>
              <a:rPr lang="en-US" sz="1600" dirty="0"/>
              <a:t>What are contextual factors? </a:t>
            </a:r>
          </a:p>
          <a:p>
            <a:pPr marL="342900" indent="-342900">
              <a:buFontTx/>
              <a:buChar char="-"/>
            </a:pPr>
            <a:r>
              <a:rPr lang="en-US" sz="1600" dirty="0" err="1"/>
              <a:t>Xxx</a:t>
            </a:r>
            <a:endParaRPr lang="en-US" sz="1600" dirty="0"/>
          </a:p>
          <a:p>
            <a:pPr marL="342900" indent="-342900">
              <a:buFontTx/>
              <a:buChar char="-"/>
            </a:pPr>
            <a:r>
              <a:rPr lang="en-US" sz="1600" dirty="0" err="1"/>
              <a:t>Xxx</a:t>
            </a:r>
            <a:endParaRPr lang="en-US" sz="1600" dirty="0"/>
          </a:p>
          <a:p>
            <a:pPr marL="342900" indent="-342900">
              <a:buFontTx/>
              <a:buChar char="-"/>
            </a:pPr>
            <a:endParaRPr lang="en-US" sz="1600" dirty="0"/>
          </a:p>
          <a:p>
            <a:r>
              <a:rPr lang="en-US" sz="1600" dirty="0"/>
              <a:t>What are the </a:t>
            </a:r>
            <a:r>
              <a:rPr lang="en-US" sz="1600" dirty="0" err="1"/>
              <a:t>LfL</a:t>
            </a:r>
            <a:r>
              <a:rPr lang="en-US" sz="1600" dirty="0"/>
              <a:t> action and how did they contribute to this outcomes?</a:t>
            </a:r>
          </a:p>
          <a:p>
            <a:pPr marL="285750" indent="-285750">
              <a:buFontTx/>
              <a:buChar char="-"/>
            </a:pPr>
            <a:r>
              <a:rPr lang="en-US" sz="1600" dirty="0" err="1"/>
              <a:t>Xxx</a:t>
            </a:r>
            <a:endParaRPr lang="en-US" sz="1600" dirty="0"/>
          </a:p>
          <a:p>
            <a:pPr marL="285750" indent="-285750">
              <a:buFontTx/>
              <a:buChar char="-"/>
            </a:pPr>
            <a:r>
              <a:rPr lang="en-US" sz="1600" dirty="0" err="1"/>
              <a:t>Xxx</a:t>
            </a:r>
            <a:endParaRPr lang="en-US" sz="1600" dirty="0"/>
          </a:p>
          <a:p>
            <a:pPr marL="285750" indent="-285750">
              <a:buFontTx/>
              <a:buChar char="-"/>
            </a:pPr>
            <a:r>
              <a:rPr lang="en-US" sz="1600" dirty="0"/>
              <a:t>xxx</a:t>
            </a:r>
          </a:p>
          <a:p>
            <a:pPr marL="285750" indent="-285750">
              <a:buFontTx/>
              <a:buChar char="-"/>
            </a:pPr>
            <a:endParaRPr lang="en-US" sz="1600" dirty="0"/>
          </a:p>
          <a:p>
            <a:r>
              <a:rPr lang="en-US" sz="1600" dirty="0"/>
              <a:t>What is the evidence of the outcome and the contribution of </a:t>
            </a:r>
            <a:r>
              <a:rPr lang="en-US" sz="1600" dirty="0" err="1"/>
              <a:t>LfL</a:t>
            </a:r>
            <a:r>
              <a:rPr lang="en-US" sz="1600" dirty="0"/>
              <a:t> ?</a:t>
            </a:r>
          </a:p>
          <a:p>
            <a:pPr marL="285750" indent="-285750">
              <a:buFontTx/>
              <a:buChar char="-"/>
            </a:pPr>
            <a:r>
              <a:rPr lang="en-US" sz="1600" dirty="0" err="1"/>
              <a:t>Xxx</a:t>
            </a:r>
            <a:endParaRPr lang="en-US" sz="1600" dirty="0"/>
          </a:p>
          <a:p>
            <a:pPr marL="285750" indent="-285750">
              <a:buFontTx/>
              <a:buChar char="-"/>
            </a:pPr>
            <a:r>
              <a:rPr lang="en-US" sz="1600" dirty="0"/>
              <a:t>xxx </a:t>
            </a:r>
          </a:p>
        </p:txBody>
      </p:sp>
    </p:spTree>
    <p:extLst>
      <p:ext uri="{BB962C8B-B14F-4D97-AF65-F5344CB8AC3E}">
        <p14:creationId xmlns:p14="http://schemas.microsoft.com/office/powerpoint/2010/main" val="1772093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0600F291-053F-4B88-8F16-B5EDFEA7AD5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94230" y="355103"/>
            <a:ext cx="1269136" cy="1269136"/>
          </a:xfrm>
          <a:prstGeom prst="rect">
            <a:avLst/>
          </a:prstGeom>
        </p:spPr>
      </p:pic>
      <p:sp>
        <p:nvSpPr>
          <p:cNvPr id="11" name="Textfeld 10">
            <a:extLst>
              <a:ext uri="{FF2B5EF4-FFF2-40B4-BE49-F238E27FC236}">
                <a16:creationId xmlns:a16="http://schemas.microsoft.com/office/drawing/2014/main" id="{DFF078EB-CAE4-4054-83B6-517C085D9F8B}"/>
              </a:ext>
            </a:extLst>
          </p:cNvPr>
          <p:cNvSpPr txBox="1"/>
          <p:nvPr/>
        </p:nvSpPr>
        <p:spPr>
          <a:xfrm>
            <a:off x="3594270" y="3429000"/>
            <a:ext cx="2340467" cy="2308324"/>
          </a:xfrm>
          <a:prstGeom prst="rect">
            <a:avLst/>
          </a:prstGeom>
          <a:noFill/>
        </p:spPr>
        <p:txBody>
          <a:bodyPr wrap="square" rtlCol="0">
            <a:spAutoFit/>
          </a:bodyPr>
          <a:lstStyle/>
          <a:p>
            <a:r>
              <a:rPr lang="en-US" b="1" dirty="0"/>
              <a:t>In the Sierra Leone Case, we will use the log frame to  understand intended outcomes and their current status </a:t>
            </a:r>
            <a:endParaRPr lang="en-US" dirty="0"/>
          </a:p>
          <a:p>
            <a:endParaRPr lang="en-US" dirty="0"/>
          </a:p>
          <a:p>
            <a:r>
              <a:rPr lang="en-US" dirty="0"/>
              <a:t> </a:t>
            </a:r>
          </a:p>
        </p:txBody>
      </p:sp>
      <p:sp>
        <p:nvSpPr>
          <p:cNvPr id="9" name="Text Placeholder 2">
            <a:extLst>
              <a:ext uri="{FF2B5EF4-FFF2-40B4-BE49-F238E27FC236}">
                <a16:creationId xmlns:a16="http://schemas.microsoft.com/office/drawing/2014/main" id="{86D9E074-5AD8-4D4B-A7B5-F9CCA7FA82CA}"/>
              </a:ext>
            </a:extLst>
          </p:cNvPr>
          <p:cNvSpPr>
            <a:spLocks noGrp="1"/>
          </p:cNvSpPr>
          <p:nvPr>
            <p:ph type="body" sz="quarter" idx="11"/>
          </p:nvPr>
        </p:nvSpPr>
        <p:spPr>
          <a:xfrm>
            <a:off x="2621162" y="501209"/>
            <a:ext cx="7341988" cy="693738"/>
          </a:xfrm>
        </p:spPr>
        <p:txBody>
          <a:bodyPr/>
          <a:lstStyle/>
          <a:p>
            <a:r>
              <a:rPr lang="en-US" dirty="0"/>
              <a:t>1.3. Outcome Harvesting</a:t>
            </a:r>
          </a:p>
          <a:p>
            <a:r>
              <a:rPr lang="en-GB"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looking at the outcomes to date along the change objectives </a:t>
            </a:r>
            <a:endParaRPr lang="en-US" sz="3200" dirty="0"/>
          </a:p>
          <a:p>
            <a:r>
              <a:rPr lang="en-US" dirty="0"/>
              <a:t> </a:t>
            </a:r>
          </a:p>
        </p:txBody>
      </p:sp>
    </p:spTree>
    <p:extLst>
      <p:ext uri="{BB962C8B-B14F-4D97-AF65-F5344CB8AC3E}">
        <p14:creationId xmlns:p14="http://schemas.microsoft.com/office/powerpoint/2010/main" val="3549639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DC0EE0-547C-452B-B42D-4EF55383F4C1}"/>
              </a:ext>
            </a:extLst>
          </p:cNvPr>
          <p:cNvSpPr>
            <a:spLocks noGrp="1"/>
          </p:cNvSpPr>
          <p:nvPr>
            <p:ph type="body" sz="quarter" idx="11"/>
          </p:nvPr>
        </p:nvSpPr>
        <p:spPr>
          <a:xfrm>
            <a:off x="2670642" y="511005"/>
            <a:ext cx="7249646" cy="693738"/>
          </a:xfrm>
        </p:spPr>
        <p:txBody>
          <a:bodyPr/>
          <a:lstStyle/>
          <a:p>
            <a:r>
              <a:rPr lang="en-US" dirty="0"/>
              <a:t>1.4. Maturity Assessment</a:t>
            </a:r>
          </a:p>
          <a:p>
            <a:r>
              <a:rPr lang="en-GB"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With 14 statements along key dimension of </a:t>
            </a:r>
            <a:r>
              <a:rPr lang="en-GB"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Network</a:t>
            </a:r>
            <a:endParaRPr lang="en-GB"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8" name="Grafik 17">
            <a:extLst>
              <a:ext uri="{FF2B5EF4-FFF2-40B4-BE49-F238E27FC236}">
                <a16:creationId xmlns:a16="http://schemas.microsoft.com/office/drawing/2014/main" id="{D10AF7A7-236B-4DF5-9E59-CF342F02D1B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82866" y="260553"/>
            <a:ext cx="956890" cy="956890"/>
          </a:xfrm>
          <a:prstGeom prst="rect">
            <a:avLst/>
          </a:prstGeom>
        </p:spPr>
      </p:pic>
      <p:sp>
        <p:nvSpPr>
          <p:cNvPr id="6" name="Textfeld 5">
            <a:extLst>
              <a:ext uri="{FF2B5EF4-FFF2-40B4-BE49-F238E27FC236}">
                <a16:creationId xmlns:a16="http://schemas.microsoft.com/office/drawing/2014/main" id="{40BBCC9A-78FE-4ED3-9DC5-271ECF501862}"/>
              </a:ext>
            </a:extLst>
          </p:cNvPr>
          <p:cNvSpPr txBox="1"/>
          <p:nvPr/>
        </p:nvSpPr>
        <p:spPr>
          <a:xfrm>
            <a:off x="4515244" y="2269331"/>
            <a:ext cx="3427149" cy="4328116"/>
          </a:xfrm>
          <a:prstGeom prst="rect">
            <a:avLst/>
          </a:prstGeom>
          <a:solidFill>
            <a:schemeClr val="accent4">
              <a:lumMod val="20000"/>
              <a:lumOff val="80000"/>
            </a:schemeClr>
          </a:solidFill>
        </p:spPr>
        <p:txBody>
          <a:bodyPr wrap="square" rtlCol="0">
            <a:noAutofit/>
          </a:bodyPr>
          <a:lstStyle/>
          <a:p>
            <a:r>
              <a:rPr lang="en-US" sz="1600" b="1" dirty="0"/>
              <a:t>Step 2:  Workshop</a:t>
            </a:r>
          </a:p>
          <a:p>
            <a:endParaRPr lang="en-US" sz="1600" b="1" dirty="0"/>
          </a:p>
          <a:p>
            <a:r>
              <a:rPr lang="en-US" sz="1600" b="1" dirty="0"/>
              <a:t>We spend around 3 sessions on the maturity assessment during the workshop: </a:t>
            </a:r>
          </a:p>
          <a:p>
            <a:pPr marL="342900" lvl="0" indent="-342900">
              <a:lnSpc>
                <a:spcPct val="107000"/>
              </a:lnSpc>
              <a:spcAft>
                <a:spcPts val="3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Present and confirm the results from the online assessment</a:t>
            </a:r>
          </a:p>
          <a:p>
            <a:pPr marL="342900" lvl="0" indent="-342900">
              <a:lnSpc>
                <a:spcPct val="107000"/>
              </a:lnSpc>
              <a:spcAft>
                <a:spcPts val="3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Reflection in groups on 4-5 priority statements</a:t>
            </a:r>
          </a:p>
          <a:p>
            <a:pPr marL="342900" lvl="0" indent="-342900">
              <a:lnSpc>
                <a:spcPct val="107000"/>
              </a:lnSpc>
              <a:spcAft>
                <a:spcPts val="3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Presentation and feed forward on the group work</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Generating insights </a:t>
            </a:r>
            <a:endParaRPr lang="en-US" sz="1600" dirty="0"/>
          </a:p>
        </p:txBody>
      </p:sp>
      <p:sp>
        <p:nvSpPr>
          <p:cNvPr id="7" name="Textfeld 6">
            <a:extLst>
              <a:ext uri="{FF2B5EF4-FFF2-40B4-BE49-F238E27FC236}">
                <a16:creationId xmlns:a16="http://schemas.microsoft.com/office/drawing/2014/main" id="{8FC58A6A-91B7-4E87-91AD-E1586BCAE744}"/>
              </a:ext>
            </a:extLst>
          </p:cNvPr>
          <p:cNvSpPr txBox="1"/>
          <p:nvPr/>
        </p:nvSpPr>
        <p:spPr>
          <a:xfrm>
            <a:off x="674209" y="2269331"/>
            <a:ext cx="3553123" cy="1815882"/>
          </a:xfrm>
          <a:prstGeom prst="rect">
            <a:avLst/>
          </a:prstGeom>
          <a:solidFill>
            <a:schemeClr val="accent6">
              <a:lumMod val="20000"/>
              <a:lumOff val="80000"/>
            </a:schemeClr>
          </a:solidFill>
        </p:spPr>
        <p:txBody>
          <a:bodyPr wrap="square" rtlCol="0">
            <a:spAutoFit/>
          </a:bodyPr>
          <a:lstStyle/>
          <a:p>
            <a:r>
              <a:rPr lang="en-US" sz="1600" b="1" dirty="0"/>
              <a:t>Step 1:  Preparation</a:t>
            </a:r>
          </a:p>
          <a:p>
            <a:r>
              <a:rPr lang="en-US" sz="1600" b="1" dirty="0"/>
              <a:t>The facilitation team </a:t>
            </a:r>
          </a:p>
          <a:p>
            <a:endParaRPr lang="en-US" sz="1600" b="1" dirty="0"/>
          </a:p>
          <a:p>
            <a:r>
              <a:rPr lang="en-US" sz="1600" dirty="0"/>
              <a:t>-  Prepares the online questionnaire and gives the links to the team for reflecting and looking at the questions prior to the assessment</a:t>
            </a:r>
          </a:p>
        </p:txBody>
      </p:sp>
      <p:sp>
        <p:nvSpPr>
          <p:cNvPr id="8" name="Textfeld 7">
            <a:extLst>
              <a:ext uri="{FF2B5EF4-FFF2-40B4-BE49-F238E27FC236}">
                <a16:creationId xmlns:a16="http://schemas.microsoft.com/office/drawing/2014/main" id="{5BD99DD0-8CA5-4C50-9D41-9BAF8BB741E9}"/>
              </a:ext>
            </a:extLst>
          </p:cNvPr>
          <p:cNvSpPr txBox="1"/>
          <p:nvPr/>
        </p:nvSpPr>
        <p:spPr>
          <a:xfrm>
            <a:off x="8226248" y="2269331"/>
            <a:ext cx="3427149" cy="2736525"/>
          </a:xfrm>
          <a:prstGeom prst="rect">
            <a:avLst/>
          </a:prstGeom>
          <a:solidFill>
            <a:schemeClr val="accent5">
              <a:lumMod val="20000"/>
              <a:lumOff val="80000"/>
            </a:schemeClr>
          </a:solidFill>
        </p:spPr>
        <p:txBody>
          <a:bodyPr wrap="square" rtlCol="0">
            <a:noAutofit/>
          </a:bodyPr>
          <a:lstStyle/>
          <a:p>
            <a:r>
              <a:rPr lang="en-US" sz="1600" b="1" dirty="0"/>
              <a:t>Step 3:  Interviews</a:t>
            </a:r>
          </a:p>
          <a:p>
            <a:r>
              <a:rPr lang="en-US" sz="1600" dirty="0"/>
              <a:t>The insights are triangulated in interviews and the findings are amended accordingly</a:t>
            </a:r>
          </a:p>
        </p:txBody>
      </p:sp>
    </p:spTree>
    <p:extLst>
      <p:ext uri="{BB962C8B-B14F-4D97-AF65-F5344CB8AC3E}">
        <p14:creationId xmlns:p14="http://schemas.microsoft.com/office/powerpoint/2010/main" val="4139069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DC0EE0-547C-452B-B42D-4EF55383F4C1}"/>
              </a:ext>
            </a:extLst>
          </p:cNvPr>
          <p:cNvSpPr>
            <a:spLocks noGrp="1"/>
          </p:cNvSpPr>
          <p:nvPr>
            <p:ph type="body" sz="quarter" idx="11"/>
          </p:nvPr>
        </p:nvSpPr>
        <p:spPr>
          <a:xfrm>
            <a:off x="1012346" y="875994"/>
            <a:ext cx="5181600" cy="693738"/>
          </a:xfrm>
        </p:spPr>
        <p:txBody>
          <a:bodyPr/>
          <a:lstStyle/>
          <a:p>
            <a:r>
              <a:rPr lang="en-US" dirty="0"/>
              <a:t>Maturity </a:t>
            </a:r>
          </a:p>
          <a:p>
            <a:r>
              <a:rPr lang="en-US" dirty="0"/>
              <a:t>Assessment</a:t>
            </a:r>
          </a:p>
        </p:txBody>
      </p:sp>
      <p:pic>
        <p:nvPicPr>
          <p:cNvPr id="18" name="Grafik 17">
            <a:extLst>
              <a:ext uri="{FF2B5EF4-FFF2-40B4-BE49-F238E27FC236}">
                <a16:creationId xmlns:a16="http://schemas.microsoft.com/office/drawing/2014/main" id="{D10AF7A7-236B-4DF5-9E59-CF342F02D1B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2346" y="2414621"/>
            <a:ext cx="956890" cy="956890"/>
          </a:xfrm>
          <a:prstGeom prst="rect">
            <a:avLst/>
          </a:prstGeom>
        </p:spPr>
      </p:pic>
      <p:pic>
        <p:nvPicPr>
          <p:cNvPr id="5" name="Grafik 4">
            <a:extLst>
              <a:ext uri="{FF2B5EF4-FFF2-40B4-BE49-F238E27FC236}">
                <a16:creationId xmlns:a16="http://schemas.microsoft.com/office/drawing/2014/main" id="{521457BD-D917-4841-8FB3-6D7726EC3163}"/>
              </a:ext>
            </a:extLst>
          </p:cNvPr>
          <p:cNvPicPr>
            <a:picLocks noChangeAspect="1"/>
          </p:cNvPicPr>
          <p:nvPr/>
        </p:nvPicPr>
        <p:blipFill>
          <a:blip r:embed="rId3"/>
          <a:stretch>
            <a:fillRect/>
          </a:stretch>
        </p:blipFill>
        <p:spPr>
          <a:xfrm>
            <a:off x="3166057" y="0"/>
            <a:ext cx="9309054" cy="6858000"/>
          </a:xfrm>
          <a:prstGeom prst="rect">
            <a:avLst/>
          </a:prstGeom>
        </p:spPr>
      </p:pic>
      <p:pic>
        <p:nvPicPr>
          <p:cNvPr id="6" name="Grafik 5">
            <a:extLst>
              <a:ext uri="{FF2B5EF4-FFF2-40B4-BE49-F238E27FC236}">
                <a16:creationId xmlns:a16="http://schemas.microsoft.com/office/drawing/2014/main" id="{9F07F225-30A1-4924-9819-95FB36193BC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6200000">
            <a:off x="882507" y="3751859"/>
            <a:ext cx="1451992" cy="2121624"/>
          </a:xfrm>
          <a:prstGeom prst="rect">
            <a:avLst/>
          </a:prstGeom>
        </p:spPr>
      </p:pic>
    </p:spTree>
    <p:extLst>
      <p:ext uri="{BB962C8B-B14F-4D97-AF65-F5344CB8AC3E}">
        <p14:creationId xmlns:p14="http://schemas.microsoft.com/office/powerpoint/2010/main" val="2757679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B1E5D5A-B7CA-4AC4-869D-29ECD6A45549}"/>
              </a:ext>
            </a:extLst>
          </p:cNvPr>
          <p:cNvSpPr>
            <a:spLocks noGrp="1"/>
          </p:cNvSpPr>
          <p:nvPr>
            <p:ph type="ctrTitle"/>
          </p:nvPr>
        </p:nvSpPr>
        <p:spPr>
          <a:xfrm>
            <a:off x="3136723" y="1471447"/>
            <a:ext cx="9144000" cy="4682359"/>
          </a:xfrm>
        </p:spPr>
        <p:txBody>
          <a:bodyPr>
            <a:noAutofit/>
          </a:bodyPr>
          <a:lstStyle/>
          <a:p>
            <a:pPr algn="l">
              <a:lnSpc>
                <a:spcPct val="120000"/>
              </a:lnSpc>
              <a:spcBef>
                <a:spcPts val="1200"/>
              </a:spcBef>
            </a:pPr>
            <a:r>
              <a:rPr lang="en-US" sz="3600" dirty="0"/>
              <a:t>Content</a:t>
            </a:r>
            <a:br>
              <a:rPr lang="en-US" sz="3600" dirty="0"/>
            </a:br>
            <a:r>
              <a:rPr lang="en-US" sz="3600" dirty="0"/>
              <a:t/>
            </a:r>
            <a:br>
              <a:rPr lang="en-US" sz="3600" dirty="0"/>
            </a:br>
            <a:r>
              <a:rPr lang="en-US" sz="3600" dirty="0"/>
              <a:t>1. Key insights and recommendations / options </a:t>
            </a:r>
            <a:br>
              <a:rPr lang="en-US" sz="3600" dirty="0"/>
            </a:br>
            <a:r>
              <a:rPr lang="en-US" sz="3600" dirty="0"/>
              <a:t>2. Methodology</a:t>
            </a:r>
            <a:br>
              <a:rPr lang="en-US" sz="3600" dirty="0"/>
            </a:br>
            <a:r>
              <a:rPr lang="en-US" sz="3600" dirty="0"/>
              <a:t>3. Maturity of the MAP </a:t>
            </a:r>
            <a:br>
              <a:rPr lang="en-US" sz="3600" dirty="0"/>
            </a:br>
            <a:r>
              <a:rPr lang="en-US" sz="3600" dirty="0"/>
              <a:t>4. Outcomes registered</a:t>
            </a:r>
            <a:br>
              <a:rPr lang="en-US" sz="3600" dirty="0"/>
            </a:br>
            <a:r>
              <a:rPr lang="en-US" sz="3600" dirty="0"/>
              <a:t>5. Performance Check</a:t>
            </a:r>
          </a:p>
        </p:txBody>
      </p:sp>
      <p:sp>
        <p:nvSpPr>
          <p:cNvPr id="7" name="Subtitle 2">
            <a:extLst>
              <a:ext uri="{FF2B5EF4-FFF2-40B4-BE49-F238E27FC236}">
                <a16:creationId xmlns:a16="http://schemas.microsoft.com/office/drawing/2014/main" id="{37942C36-AD18-C798-75A3-0C814D8AB265}"/>
              </a:ext>
            </a:extLst>
          </p:cNvPr>
          <p:cNvSpPr txBox="1">
            <a:spLocks/>
          </p:cNvSpPr>
          <p:nvPr/>
        </p:nvSpPr>
        <p:spPr>
          <a:xfrm>
            <a:off x="810082" y="2535536"/>
            <a:ext cx="1208605" cy="8480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Burkina  Faso</a:t>
            </a:r>
            <a:endParaRPr lang="en-US" dirty="0"/>
          </a:p>
        </p:txBody>
      </p:sp>
      <p:pic>
        <p:nvPicPr>
          <p:cNvPr id="5" name="Picture 6" descr="Drapeau du Burkina Faso — Wikipé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46" y="1563619"/>
            <a:ext cx="1457875" cy="971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363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DC0EE0-547C-452B-B42D-4EF55383F4C1}"/>
              </a:ext>
            </a:extLst>
          </p:cNvPr>
          <p:cNvSpPr>
            <a:spLocks noGrp="1"/>
          </p:cNvSpPr>
          <p:nvPr>
            <p:ph type="body" sz="quarter" idx="11"/>
          </p:nvPr>
        </p:nvSpPr>
        <p:spPr>
          <a:xfrm>
            <a:off x="1012346" y="875994"/>
            <a:ext cx="5181600" cy="693738"/>
          </a:xfrm>
        </p:spPr>
        <p:txBody>
          <a:bodyPr/>
          <a:lstStyle/>
          <a:p>
            <a:r>
              <a:rPr lang="en-US" dirty="0"/>
              <a:t>Maturity</a:t>
            </a:r>
          </a:p>
          <a:p>
            <a:r>
              <a:rPr lang="en-US" dirty="0"/>
              <a:t>Assessment</a:t>
            </a:r>
          </a:p>
        </p:txBody>
      </p:sp>
      <p:sp>
        <p:nvSpPr>
          <p:cNvPr id="4" name="TextBox 3">
            <a:extLst>
              <a:ext uri="{FF2B5EF4-FFF2-40B4-BE49-F238E27FC236}">
                <a16:creationId xmlns:a16="http://schemas.microsoft.com/office/drawing/2014/main" id="{B55306E8-9C6B-44BF-ADEB-90AC004D5825}"/>
              </a:ext>
            </a:extLst>
          </p:cNvPr>
          <p:cNvSpPr txBox="1"/>
          <p:nvPr/>
        </p:nvSpPr>
        <p:spPr>
          <a:xfrm>
            <a:off x="0" y="5798826"/>
            <a:ext cx="11172825" cy="261610"/>
          </a:xfrm>
          <a:prstGeom prst="rect">
            <a:avLst/>
          </a:prstGeom>
          <a:noFill/>
        </p:spPr>
        <p:txBody>
          <a:bodyPr wrap="square" rtlCol="0">
            <a:spAutoFit/>
          </a:bodyPr>
          <a:lstStyle/>
          <a:p>
            <a:r>
              <a:rPr lang="en-US" sz="1100" dirty="0"/>
              <a:t>Supported through Land for Life by Welthungerhilfe and the German Ministry for Economic Collaboration and Development (BMZ).</a:t>
            </a:r>
          </a:p>
        </p:txBody>
      </p:sp>
      <p:pic>
        <p:nvPicPr>
          <p:cNvPr id="7" name="Picture 2" descr="Für eine Welt ohne Hunger und Armut - Welthungerhilfe">
            <a:extLst>
              <a:ext uri="{FF2B5EF4-FFF2-40B4-BE49-F238E27FC236}">
                <a16:creationId xmlns:a16="http://schemas.microsoft.com/office/drawing/2014/main" id="{14B4CE40-3502-4D95-B4C8-EFE9A5523BCC}"/>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28799" y="6131917"/>
            <a:ext cx="1057242" cy="723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ile:DEgov-BMZ-Logo en.svg - Wikimedia Commons">
            <a:extLst>
              <a:ext uri="{FF2B5EF4-FFF2-40B4-BE49-F238E27FC236}">
                <a16:creationId xmlns:a16="http://schemas.microsoft.com/office/drawing/2014/main" id="{A4D1828F-71E8-4ABD-9E41-D77D781FC25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099" y="6010274"/>
            <a:ext cx="1948495" cy="1027831"/>
          </a:xfrm>
          <a:prstGeom prst="rect">
            <a:avLst/>
          </a:prstGeom>
          <a:noFill/>
          <a:extLst>
            <a:ext uri="{909E8E84-426E-40DD-AFC4-6F175D3DCCD1}">
              <a14:hiddenFill xmlns:a14="http://schemas.microsoft.com/office/drawing/2010/main">
                <a:solidFill>
                  <a:srgbClr val="FFFFFF"/>
                </a:solidFill>
              </a14:hiddenFill>
            </a:ext>
          </a:extLst>
        </p:spPr>
      </p:pic>
      <p:pic>
        <p:nvPicPr>
          <p:cNvPr id="18" name="Grafik 17">
            <a:extLst>
              <a:ext uri="{FF2B5EF4-FFF2-40B4-BE49-F238E27FC236}">
                <a16:creationId xmlns:a16="http://schemas.microsoft.com/office/drawing/2014/main" id="{D10AF7A7-236B-4DF5-9E59-CF342F02D1B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0306" y="2307010"/>
            <a:ext cx="956890" cy="956890"/>
          </a:xfrm>
          <a:prstGeom prst="rect">
            <a:avLst/>
          </a:prstGeom>
        </p:spPr>
      </p:pic>
      <p:pic>
        <p:nvPicPr>
          <p:cNvPr id="6" name="Grafik 5">
            <a:extLst>
              <a:ext uri="{FF2B5EF4-FFF2-40B4-BE49-F238E27FC236}">
                <a16:creationId xmlns:a16="http://schemas.microsoft.com/office/drawing/2014/main" id="{7EE6392C-7688-44AF-921B-C32068F86A51}"/>
              </a:ext>
            </a:extLst>
          </p:cNvPr>
          <p:cNvPicPr>
            <a:picLocks noChangeAspect="1"/>
          </p:cNvPicPr>
          <p:nvPr/>
        </p:nvPicPr>
        <p:blipFill>
          <a:blip r:embed="rId5"/>
          <a:stretch>
            <a:fillRect/>
          </a:stretch>
        </p:blipFill>
        <p:spPr>
          <a:xfrm>
            <a:off x="3504790" y="659125"/>
            <a:ext cx="9204934" cy="4736188"/>
          </a:xfrm>
          <a:prstGeom prst="rect">
            <a:avLst/>
          </a:prstGeom>
        </p:spPr>
      </p:pic>
    </p:spTree>
    <p:extLst>
      <p:ext uri="{BB962C8B-B14F-4D97-AF65-F5344CB8AC3E}">
        <p14:creationId xmlns:p14="http://schemas.microsoft.com/office/powerpoint/2010/main" val="1021262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DC0EE0-547C-452B-B42D-4EF55383F4C1}"/>
              </a:ext>
            </a:extLst>
          </p:cNvPr>
          <p:cNvSpPr>
            <a:spLocks noGrp="1"/>
          </p:cNvSpPr>
          <p:nvPr>
            <p:ph type="body" sz="quarter" idx="11"/>
          </p:nvPr>
        </p:nvSpPr>
        <p:spPr>
          <a:xfrm>
            <a:off x="2886041" y="584324"/>
            <a:ext cx="7386672" cy="693738"/>
          </a:xfrm>
        </p:spPr>
        <p:txBody>
          <a:bodyPr/>
          <a:lstStyle/>
          <a:p>
            <a:r>
              <a:rPr lang="en-US" dirty="0"/>
              <a:t>1.5. Performance Check of the team –</a:t>
            </a:r>
          </a:p>
          <a:p>
            <a:r>
              <a:rPr lang="en-GB"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looking at the efficiency and effectiveness </a:t>
            </a:r>
            <a:endParaRPr lang="en-US" sz="3200" dirty="0"/>
          </a:p>
          <a:p>
            <a:endParaRPr lang="en-US" dirty="0"/>
          </a:p>
        </p:txBody>
      </p:sp>
      <p:pic>
        <p:nvPicPr>
          <p:cNvPr id="16" name="Grafik 15">
            <a:extLst>
              <a:ext uri="{FF2B5EF4-FFF2-40B4-BE49-F238E27FC236}">
                <a16:creationId xmlns:a16="http://schemas.microsoft.com/office/drawing/2014/main" id="{93B71383-7FCD-48FE-90E0-15A50AC51C3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63435" y="262788"/>
            <a:ext cx="1336811" cy="1336811"/>
          </a:xfrm>
          <a:prstGeom prst="rect">
            <a:avLst/>
          </a:prstGeom>
        </p:spPr>
      </p:pic>
      <p:sp>
        <p:nvSpPr>
          <p:cNvPr id="19" name="Textfeld 18">
            <a:extLst>
              <a:ext uri="{FF2B5EF4-FFF2-40B4-BE49-F238E27FC236}">
                <a16:creationId xmlns:a16="http://schemas.microsoft.com/office/drawing/2014/main" id="{A34C7931-93C6-4566-893A-E0974118804B}"/>
              </a:ext>
            </a:extLst>
          </p:cNvPr>
          <p:cNvSpPr txBox="1"/>
          <p:nvPr/>
        </p:nvSpPr>
        <p:spPr>
          <a:xfrm>
            <a:off x="4853381" y="1977434"/>
            <a:ext cx="4205710" cy="4175172"/>
          </a:xfrm>
          <a:prstGeom prst="rect">
            <a:avLst/>
          </a:prstGeom>
          <a:solidFill>
            <a:schemeClr val="accent4">
              <a:lumMod val="20000"/>
              <a:lumOff val="80000"/>
            </a:schemeClr>
          </a:solidFill>
        </p:spPr>
        <p:txBody>
          <a:bodyPr wrap="square" rtlCol="0">
            <a:noAutofit/>
          </a:bodyPr>
          <a:lstStyle/>
          <a:p>
            <a:r>
              <a:rPr lang="en-US" sz="1600" b="1" dirty="0"/>
              <a:t>Step 2:  Workshop</a:t>
            </a:r>
          </a:p>
          <a:p>
            <a:endParaRPr lang="en-US" sz="1600" dirty="0"/>
          </a:p>
          <a:p>
            <a:r>
              <a:rPr lang="en-US" sz="1600" dirty="0"/>
              <a:t>During the workshop, we will have an in-detail discussion on the statement 11 and the associated questions: </a:t>
            </a:r>
          </a:p>
          <a:p>
            <a:endParaRPr lang="en-US" sz="1600" dirty="0"/>
          </a:p>
          <a:p>
            <a:r>
              <a:rPr lang="en-GB" sz="1800" b="1" dirty="0">
                <a:effectLst/>
                <a:latin typeface="Calibri" panose="020F0502020204030204" pitchFamily="34" charset="0"/>
                <a:ea typeface="Calibri" panose="020F0502020204030204" pitchFamily="34" charset="0"/>
              </a:rPr>
              <a:t>Statement 11: A secretariat is the backbone of the MAP and performs key functions.</a:t>
            </a:r>
          </a:p>
          <a:p>
            <a:endParaRPr lang="en-GB" dirty="0">
              <a:latin typeface="Calibri" panose="020F0502020204030204" pitchFamily="34" charset="0"/>
              <a:ea typeface="Calibri" panose="020F0502020204030204" pitchFamily="34" charset="0"/>
            </a:endParaRPr>
          </a:p>
          <a:p>
            <a:r>
              <a:rPr lang="en-US" sz="1600" dirty="0">
                <a:effectLst/>
                <a:latin typeface="Calibri" panose="020F0502020204030204" pitchFamily="34" charset="0"/>
                <a:ea typeface="Calibri" panose="020F0502020204030204" pitchFamily="34" charset="0"/>
              </a:rPr>
              <a:t>-	Is the secretariat well established?</a:t>
            </a:r>
          </a:p>
          <a:p>
            <a:r>
              <a:rPr lang="en-US" sz="1600" dirty="0">
                <a:effectLst/>
                <a:latin typeface="Calibri" panose="020F0502020204030204" pitchFamily="34" charset="0"/>
                <a:ea typeface="Calibri" panose="020F0502020204030204" pitchFamily="34" charset="0"/>
              </a:rPr>
              <a:t>-	What are the main functions of the secretariat? </a:t>
            </a:r>
          </a:p>
          <a:p>
            <a:r>
              <a:rPr lang="en-US" sz="1600" dirty="0">
                <a:effectLst/>
                <a:latin typeface="Calibri" panose="020F0502020204030204" pitchFamily="34" charset="0"/>
                <a:ea typeface="Calibri" panose="020F0502020204030204" pitchFamily="34" charset="0"/>
              </a:rPr>
              <a:t>-	Does the secretariat perform those functions well?</a:t>
            </a:r>
          </a:p>
          <a:p>
            <a:endParaRPr lang="en-GB" sz="1800" dirty="0">
              <a:effectLst/>
              <a:latin typeface="Calibri" panose="020F0502020204030204" pitchFamily="34" charset="0"/>
              <a:ea typeface="Calibri" panose="020F0502020204030204" pitchFamily="34" charset="0"/>
            </a:endParaRPr>
          </a:p>
          <a:p>
            <a:endParaRPr lang="en-US" sz="1600" dirty="0"/>
          </a:p>
        </p:txBody>
      </p:sp>
      <p:sp>
        <p:nvSpPr>
          <p:cNvPr id="9" name="Textfeld 8">
            <a:extLst>
              <a:ext uri="{FF2B5EF4-FFF2-40B4-BE49-F238E27FC236}">
                <a16:creationId xmlns:a16="http://schemas.microsoft.com/office/drawing/2014/main" id="{E3571A23-E45D-42A7-A4E8-8AD3031C5003}"/>
              </a:ext>
            </a:extLst>
          </p:cNvPr>
          <p:cNvSpPr txBox="1"/>
          <p:nvPr/>
        </p:nvSpPr>
        <p:spPr>
          <a:xfrm>
            <a:off x="1012346" y="1977434"/>
            <a:ext cx="3553123" cy="3785652"/>
          </a:xfrm>
          <a:prstGeom prst="rect">
            <a:avLst/>
          </a:prstGeom>
          <a:solidFill>
            <a:schemeClr val="accent6">
              <a:lumMod val="20000"/>
              <a:lumOff val="80000"/>
            </a:schemeClr>
          </a:solidFill>
        </p:spPr>
        <p:txBody>
          <a:bodyPr wrap="square" rtlCol="0">
            <a:spAutoFit/>
          </a:bodyPr>
          <a:lstStyle/>
          <a:p>
            <a:r>
              <a:rPr lang="en-US" sz="1600" b="1" dirty="0"/>
              <a:t>Step 1:  Preparation</a:t>
            </a:r>
          </a:p>
          <a:p>
            <a:r>
              <a:rPr lang="en-US" sz="1600" b="1" dirty="0"/>
              <a:t>The secretariat fills templates to understand the outputs of </a:t>
            </a:r>
            <a:r>
              <a:rPr lang="en-US" sz="1600" b="1" dirty="0" err="1"/>
              <a:t>LfL</a:t>
            </a:r>
            <a:r>
              <a:rPr lang="en-US" sz="1600" b="1" dirty="0"/>
              <a:t> since Sep 2020 along three key processes</a:t>
            </a:r>
          </a:p>
          <a:p>
            <a:endParaRPr lang="en-US" sz="1600" b="1" dirty="0"/>
          </a:p>
          <a:p>
            <a:pPr marL="285750" indent="-285750">
              <a:buFontTx/>
              <a:buChar char="-"/>
            </a:pPr>
            <a:r>
              <a:rPr lang="en-US" sz="1600" b="1" dirty="0"/>
              <a:t>Dialogue  and capacity building process, </a:t>
            </a:r>
            <a:r>
              <a:rPr lang="en-US" sz="1600" dirty="0"/>
              <a:t>incl stakeholder dialogues, thematic working group meetings, workshops, lobby meetings … </a:t>
            </a:r>
          </a:p>
          <a:p>
            <a:pPr marL="285750" indent="-285750">
              <a:buFontTx/>
              <a:buChar char="-"/>
            </a:pPr>
            <a:r>
              <a:rPr lang="en-US" sz="1600" b="1" dirty="0"/>
              <a:t>Communication process </a:t>
            </a:r>
            <a:r>
              <a:rPr lang="en-US" sz="1600" dirty="0"/>
              <a:t>incl. website, articles,  policy papers, strategy docs, also media coverage</a:t>
            </a:r>
          </a:p>
          <a:p>
            <a:pPr marL="285750" indent="-285750">
              <a:buFontTx/>
              <a:buChar char="-"/>
            </a:pPr>
            <a:r>
              <a:rPr lang="en-US" sz="1600" b="1" dirty="0"/>
              <a:t>Steering and Management Process </a:t>
            </a:r>
            <a:r>
              <a:rPr lang="en-US" sz="1600" dirty="0"/>
              <a:t>incl strategy meetings, board meetings etc. </a:t>
            </a:r>
          </a:p>
        </p:txBody>
      </p:sp>
      <p:sp>
        <p:nvSpPr>
          <p:cNvPr id="10" name="Textfeld 9">
            <a:extLst>
              <a:ext uri="{FF2B5EF4-FFF2-40B4-BE49-F238E27FC236}">
                <a16:creationId xmlns:a16="http://schemas.microsoft.com/office/drawing/2014/main" id="{4ED20486-C15D-4747-9422-EF3EA5AF42E2}"/>
              </a:ext>
            </a:extLst>
          </p:cNvPr>
          <p:cNvSpPr txBox="1"/>
          <p:nvPr/>
        </p:nvSpPr>
        <p:spPr>
          <a:xfrm>
            <a:off x="9372600" y="2011688"/>
            <a:ext cx="2622992" cy="3785652"/>
          </a:xfrm>
          <a:prstGeom prst="rect">
            <a:avLst/>
          </a:prstGeom>
          <a:solidFill>
            <a:schemeClr val="accent5">
              <a:lumMod val="20000"/>
              <a:lumOff val="80000"/>
            </a:schemeClr>
          </a:solidFill>
        </p:spPr>
        <p:txBody>
          <a:bodyPr wrap="square" rtlCol="0">
            <a:noAutofit/>
          </a:bodyPr>
          <a:lstStyle/>
          <a:p>
            <a:r>
              <a:rPr lang="en-US" sz="1600" b="1" dirty="0"/>
              <a:t>Step 2:  Interviews</a:t>
            </a:r>
          </a:p>
          <a:p>
            <a:r>
              <a:rPr lang="en-US" sz="1600" dirty="0"/>
              <a:t>The insights are triangulated in interviews and the insights are amended accordingly</a:t>
            </a:r>
          </a:p>
        </p:txBody>
      </p:sp>
    </p:spTree>
    <p:extLst>
      <p:ext uri="{BB962C8B-B14F-4D97-AF65-F5344CB8AC3E}">
        <p14:creationId xmlns:p14="http://schemas.microsoft.com/office/powerpoint/2010/main" val="3238976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DC0EE0-547C-452B-B42D-4EF55383F4C1}"/>
              </a:ext>
            </a:extLst>
          </p:cNvPr>
          <p:cNvSpPr>
            <a:spLocks noGrp="1"/>
          </p:cNvSpPr>
          <p:nvPr>
            <p:ph type="body" sz="quarter" idx="11"/>
          </p:nvPr>
        </p:nvSpPr>
        <p:spPr>
          <a:xfrm>
            <a:off x="1012346" y="875994"/>
            <a:ext cx="5181600" cy="693738"/>
          </a:xfrm>
        </p:spPr>
        <p:txBody>
          <a:bodyPr/>
          <a:lstStyle/>
          <a:p>
            <a:r>
              <a:rPr lang="en-US" dirty="0"/>
              <a:t>Workshop</a:t>
            </a:r>
          </a:p>
        </p:txBody>
      </p:sp>
      <p:pic>
        <p:nvPicPr>
          <p:cNvPr id="8" name="Picture 4" descr="File:DEgov-BMZ-Logo en.svg - Wikimedia Commons">
            <a:extLst>
              <a:ext uri="{FF2B5EF4-FFF2-40B4-BE49-F238E27FC236}">
                <a16:creationId xmlns:a16="http://schemas.microsoft.com/office/drawing/2014/main" id="{A4D1828F-71E8-4ABD-9E41-D77D781FC255}"/>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099" y="6010274"/>
            <a:ext cx="1948495" cy="1027831"/>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a:extLst>
              <a:ext uri="{FF2B5EF4-FFF2-40B4-BE49-F238E27FC236}">
                <a16:creationId xmlns:a16="http://schemas.microsoft.com/office/drawing/2014/main" id="{F14D9346-282D-48D8-BDA8-47B52AE7AF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3901" y="1846212"/>
            <a:ext cx="1446939" cy="144693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937865415"/>
              </p:ext>
            </p:extLst>
          </p:nvPr>
        </p:nvGraphicFramePr>
        <p:xfrm>
          <a:off x="2994290" y="1062521"/>
          <a:ext cx="8844741" cy="5090084"/>
        </p:xfrm>
        <a:graphic>
          <a:graphicData uri="http://schemas.openxmlformats.org/drawingml/2006/table">
            <a:tbl>
              <a:tblPr firstRow="1" bandRow="1">
                <a:tableStyleId>{5C22544A-7EE6-4342-B048-85BDC9FD1C3A}</a:tableStyleId>
              </a:tblPr>
              <a:tblGrid>
                <a:gridCol w="1439753">
                  <a:extLst>
                    <a:ext uri="{9D8B030D-6E8A-4147-A177-3AD203B41FA5}">
                      <a16:colId xmlns:a16="http://schemas.microsoft.com/office/drawing/2014/main" val="199632627"/>
                    </a:ext>
                  </a:extLst>
                </a:gridCol>
                <a:gridCol w="3681820">
                  <a:extLst>
                    <a:ext uri="{9D8B030D-6E8A-4147-A177-3AD203B41FA5}">
                      <a16:colId xmlns:a16="http://schemas.microsoft.com/office/drawing/2014/main" val="4117339315"/>
                    </a:ext>
                  </a:extLst>
                </a:gridCol>
                <a:gridCol w="3723168">
                  <a:extLst>
                    <a:ext uri="{9D8B030D-6E8A-4147-A177-3AD203B41FA5}">
                      <a16:colId xmlns:a16="http://schemas.microsoft.com/office/drawing/2014/main" val="3055149549"/>
                    </a:ext>
                  </a:extLst>
                </a:gridCol>
              </a:tblGrid>
              <a:tr h="270510">
                <a:tc>
                  <a:txBody>
                    <a:bodyPr/>
                    <a:lstStyle/>
                    <a:p>
                      <a:endParaRPr lang="en-GB" sz="1000" dirty="0"/>
                    </a:p>
                  </a:txBody>
                  <a:tcPr/>
                </a:tc>
                <a:tc>
                  <a:txBody>
                    <a:bodyPr/>
                    <a:lstStyle/>
                    <a:p>
                      <a:r>
                        <a:rPr lang="en-GB" sz="1000" dirty="0" smtClean="0"/>
                        <a:t>JOUR</a:t>
                      </a:r>
                      <a:r>
                        <a:rPr lang="en-GB" sz="1000" baseline="0" dirty="0" smtClean="0"/>
                        <a:t> 1: Evaluation</a:t>
                      </a:r>
                      <a:endParaRPr lang="en-GB" sz="1000" dirty="0"/>
                    </a:p>
                  </a:txBody>
                  <a:tcPr/>
                </a:tc>
                <a:tc>
                  <a:txBody>
                    <a:bodyPr/>
                    <a:lstStyle/>
                    <a:p>
                      <a:r>
                        <a:rPr lang="en-GB" sz="1000" dirty="0" smtClean="0"/>
                        <a:t>JOUR 2: </a:t>
                      </a:r>
                      <a:r>
                        <a:rPr lang="en-GB" sz="1000" dirty="0" err="1" smtClean="0"/>
                        <a:t>Plannification</a:t>
                      </a:r>
                      <a:endParaRPr lang="en-GB" sz="1000" dirty="0"/>
                    </a:p>
                  </a:txBody>
                  <a:tcPr/>
                </a:tc>
                <a:extLst>
                  <a:ext uri="{0D108BD9-81ED-4DB2-BD59-A6C34878D82A}">
                    <a16:rowId xmlns:a16="http://schemas.microsoft.com/office/drawing/2014/main" val="1109456550"/>
                  </a:ext>
                </a:extLst>
              </a:tr>
              <a:tr h="926873">
                <a:tc>
                  <a:txBody>
                    <a:bodyPr/>
                    <a:lstStyle/>
                    <a:p>
                      <a:pPr algn="ctr"/>
                      <a:r>
                        <a:rPr lang="en-GB" sz="1000" b="1" dirty="0" smtClean="0"/>
                        <a:t>SESSION 1</a:t>
                      </a:r>
                    </a:p>
                    <a:p>
                      <a:pPr algn="ctr"/>
                      <a:r>
                        <a:rPr lang="en-GB" sz="1000" dirty="0" smtClean="0"/>
                        <a:t>9:00 – 10:00 (1h)</a:t>
                      </a:r>
                      <a:endParaRPr lang="en-GB" sz="1000" dirty="0"/>
                    </a:p>
                  </a:txBody>
                  <a:tcPr anchor="ctr"/>
                </a:tc>
                <a:tc>
                  <a:txBody>
                    <a:bodyPr/>
                    <a:lstStyle/>
                    <a:p>
                      <a:pPr marL="285750" indent="-285750">
                        <a:buFont typeface="Calibri" panose="020F0502020204030204" pitchFamily="34" charset="0"/>
                        <a:buChar char="-"/>
                      </a:pPr>
                      <a:r>
                        <a:rPr lang="en-GB" sz="1000" dirty="0" err="1" smtClean="0"/>
                        <a:t>Présentation</a:t>
                      </a:r>
                      <a:r>
                        <a:rPr lang="en-GB" sz="1000" dirty="0" smtClean="0"/>
                        <a:t> (20’)</a:t>
                      </a:r>
                    </a:p>
                    <a:p>
                      <a:pPr marL="285750" indent="-285750">
                        <a:buFont typeface="Calibri" panose="020F0502020204030204" pitchFamily="34" charset="0"/>
                        <a:buChar char="-"/>
                      </a:pPr>
                      <a:r>
                        <a:rPr lang="en-GB" sz="1000" dirty="0" smtClean="0"/>
                        <a:t>Introduction</a:t>
                      </a:r>
                      <a:r>
                        <a:rPr lang="en-GB" sz="1000" baseline="0" dirty="0" smtClean="0"/>
                        <a:t> à la </a:t>
                      </a:r>
                      <a:r>
                        <a:rPr lang="en-GB" sz="1000" baseline="0" dirty="0" err="1" smtClean="0"/>
                        <a:t>méthodologie</a:t>
                      </a:r>
                      <a:r>
                        <a:rPr lang="en-GB" sz="1000" baseline="0" dirty="0" smtClean="0"/>
                        <a:t> de </a:t>
                      </a:r>
                      <a:r>
                        <a:rPr lang="en-GB" sz="1000" baseline="0" dirty="0" err="1" smtClean="0"/>
                        <a:t>l’évaluation</a:t>
                      </a:r>
                      <a:r>
                        <a:rPr lang="en-GB" sz="1000" baseline="0" dirty="0" smtClean="0"/>
                        <a:t> (20’)</a:t>
                      </a:r>
                      <a:endParaRPr lang="en-GB" sz="1000" dirty="0" smtClean="0"/>
                    </a:p>
                    <a:p>
                      <a:endParaRPr lang="en-GB" sz="1000" b="1" dirty="0" smtClean="0"/>
                    </a:p>
                    <a:p>
                      <a:r>
                        <a:rPr lang="en-GB" sz="1000" b="1" dirty="0" smtClean="0"/>
                        <a:t>Revue du</a:t>
                      </a:r>
                      <a:r>
                        <a:rPr lang="en-GB" sz="1000" b="1" baseline="0" dirty="0" smtClean="0"/>
                        <a:t> document de </a:t>
                      </a:r>
                      <a:r>
                        <a:rPr lang="en-GB" sz="1000" b="1" baseline="0" dirty="0" err="1" smtClean="0"/>
                        <a:t>stratégie</a:t>
                      </a:r>
                      <a:endParaRPr lang="en-GB" sz="1000" b="1" dirty="0" smtClean="0"/>
                    </a:p>
                    <a:p>
                      <a:r>
                        <a:rPr lang="en-GB" sz="1000" dirty="0" err="1" smtClean="0"/>
                        <a:t>Présentation</a:t>
                      </a:r>
                      <a:r>
                        <a:rPr lang="en-GB" sz="1000" baseline="0" dirty="0" smtClean="0"/>
                        <a:t> de la </a:t>
                      </a:r>
                      <a:r>
                        <a:rPr lang="en-GB" sz="1000" baseline="0" dirty="0" err="1" smtClean="0"/>
                        <a:t>stratégie</a:t>
                      </a:r>
                      <a:r>
                        <a:rPr lang="en-GB" sz="1000" baseline="0" dirty="0" smtClean="0"/>
                        <a:t> de la PMAF (20’)</a:t>
                      </a:r>
                      <a:endParaRPr lang="en-GB" sz="1000" dirty="0"/>
                    </a:p>
                  </a:txBody>
                  <a:tcPr/>
                </a:tc>
                <a:tc>
                  <a:txBody>
                    <a:bodyPr/>
                    <a:lstStyle/>
                    <a:p>
                      <a:pPr marL="0" indent="0">
                        <a:buFont typeface="Calibri" panose="020F0502020204030204" pitchFamily="34" charset="0"/>
                        <a:buNone/>
                      </a:pPr>
                      <a:r>
                        <a:rPr lang="en-GB" sz="1000" dirty="0" err="1" smtClean="0"/>
                        <a:t>Présentation</a:t>
                      </a:r>
                      <a:r>
                        <a:rPr lang="en-GB" sz="1000" dirty="0" smtClean="0"/>
                        <a:t> de la </a:t>
                      </a:r>
                      <a:r>
                        <a:rPr lang="en-GB" sz="1000" dirty="0" err="1" smtClean="0"/>
                        <a:t>journée</a:t>
                      </a:r>
                      <a:r>
                        <a:rPr lang="en-GB" sz="1000" dirty="0" smtClean="0"/>
                        <a:t> (10’)</a:t>
                      </a:r>
                    </a:p>
                    <a:p>
                      <a:pPr marL="0" indent="0">
                        <a:buFont typeface="Calibri" panose="020F0502020204030204" pitchFamily="34" charset="0"/>
                        <a:buNone/>
                      </a:pPr>
                      <a:endParaRPr lang="en-GB" sz="1000" dirty="0" smtClean="0"/>
                    </a:p>
                    <a:p>
                      <a:pPr marL="0" indent="0">
                        <a:buFont typeface="Calibri" panose="020F0502020204030204" pitchFamily="34" charset="0"/>
                        <a:buNone/>
                      </a:pPr>
                      <a:r>
                        <a:rPr lang="en-GB" sz="1000" dirty="0" err="1" smtClean="0"/>
                        <a:t>Priorisation</a:t>
                      </a:r>
                      <a:r>
                        <a:rPr lang="en-GB" sz="1000" dirty="0" smtClean="0"/>
                        <a:t> de la</a:t>
                      </a:r>
                      <a:r>
                        <a:rPr lang="en-GB" sz="1000" baseline="0" dirty="0" smtClean="0"/>
                        <a:t> PMAF sur la base des </a:t>
                      </a:r>
                      <a:r>
                        <a:rPr lang="en-GB" sz="1000" baseline="0" dirty="0" err="1" smtClean="0"/>
                        <a:t>résultats</a:t>
                      </a:r>
                      <a:r>
                        <a:rPr lang="en-GB" sz="1000" baseline="0" dirty="0" smtClean="0"/>
                        <a:t> de la </a:t>
                      </a:r>
                      <a:r>
                        <a:rPr lang="en-GB" sz="1000" baseline="0" dirty="0" err="1" smtClean="0"/>
                        <a:t>maturité</a:t>
                      </a:r>
                      <a:r>
                        <a:rPr lang="en-GB" sz="1000" baseline="0" dirty="0" smtClean="0"/>
                        <a:t> (50’)</a:t>
                      </a:r>
                    </a:p>
                    <a:p>
                      <a:pPr marL="0" indent="0">
                        <a:buFont typeface="Calibri" panose="020F0502020204030204" pitchFamily="34" charset="0"/>
                        <a:buNone/>
                      </a:pPr>
                      <a:r>
                        <a:rPr lang="en-GB" sz="1000" i="1" dirty="0" err="1" smtClean="0"/>
                        <a:t>Choix</a:t>
                      </a:r>
                      <a:r>
                        <a:rPr lang="en-GB" sz="1000" i="1" dirty="0" smtClean="0"/>
                        <a:t> des 4 </a:t>
                      </a:r>
                      <a:r>
                        <a:rPr lang="en-GB" sz="1000" i="1" dirty="0" err="1" smtClean="0"/>
                        <a:t>principales</a:t>
                      </a:r>
                      <a:r>
                        <a:rPr lang="en-GB" sz="1000" i="1" baseline="0" dirty="0" smtClean="0"/>
                        <a:t> </a:t>
                      </a:r>
                      <a:r>
                        <a:rPr lang="en-GB" sz="1000" i="1" baseline="0" dirty="0" err="1" smtClean="0"/>
                        <a:t>priorités</a:t>
                      </a:r>
                      <a:endParaRPr lang="en-GB" sz="1000" i="1" dirty="0" smtClean="0"/>
                    </a:p>
                  </a:txBody>
                  <a:tcPr/>
                </a:tc>
                <a:extLst>
                  <a:ext uri="{0D108BD9-81ED-4DB2-BD59-A6C34878D82A}">
                    <a16:rowId xmlns:a16="http://schemas.microsoft.com/office/drawing/2014/main" val="1699341429"/>
                  </a:ext>
                </a:extLst>
              </a:tr>
              <a:tr h="917313">
                <a:tc>
                  <a:txBody>
                    <a:bodyPr/>
                    <a:lstStyle/>
                    <a:p>
                      <a:pPr algn="ctr"/>
                      <a:r>
                        <a:rPr lang="en-GB" sz="1000" b="1" dirty="0" smtClean="0"/>
                        <a:t>SESSION 2</a:t>
                      </a:r>
                    </a:p>
                    <a:p>
                      <a:pPr algn="ctr"/>
                      <a:r>
                        <a:rPr lang="en-GB" sz="1000" dirty="0" smtClean="0"/>
                        <a:t>10:00 – 11:20 (1h20)</a:t>
                      </a:r>
                      <a:endParaRPr lang="en-GB" sz="1000" dirty="0"/>
                    </a:p>
                  </a:txBody>
                  <a:tcPr anchor="ctr"/>
                </a:tc>
                <a:tc>
                  <a:txBody>
                    <a:bodyPr/>
                    <a:lstStyle/>
                    <a:p>
                      <a:r>
                        <a:rPr lang="en-GB" sz="1000" b="1" dirty="0" err="1" smtClean="0"/>
                        <a:t>Vérification</a:t>
                      </a:r>
                      <a:r>
                        <a:rPr lang="en-GB" sz="1000" b="1" dirty="0" smtClean="0"/>
                        <a:t> des performances (80’)</a:t>
                      </a:r>
                    </a:p>
                    <a:p>
                      <a:pPr marL="285750" indent="-285750">
                        <a:buFontTx/>
                        <a:buChar char="-"/>
                      </a:pPr>
                      <a:r>
                        <a:rPr lang="en-GB" sz="1000" dirty="0" err="1" smtClean="0"/>
                        <a:t>Evènements</a:t>
                      </a:r>
                      <a:r>
                        <a:rPr lang="en-GB" sz="1000" baseline="0" dirty="0" smtClean="0"/>
                        <a:t> de dialogues et </a:t>
                      </a:r>
                      <a:r>
                        <a:rPr lang="en-GB" sz="1000" baseline="0" dirty="0" err="1" smtClean="0"/>
                        <a:t>leur</a:t>
                      </a:r>
                      <a:r>
                        <a:rPr lang="en-GB" sz="1000" baseline="0" dirty="0" smtClean="0"/>
                        <a:t> </a:t>
                      </a:r>
                      <a:r>
                        <a:rPr lang="en-GB" sz="1000" baseline="0" dirty="0" err="1" smtClean="0"/>
                        <a:t>effectivité</a:t>
                      </a:r>
                      <a:r>
                        <a:rPr lang="en-GB" sz="1000" baseline="0" dirty="0" smtClean="0"/>
                        <a:t> et </a:t>
                      </a:r>
                      <a:r>
                        <a:rPr lang="en-GB" sz="1000" baseline="0" dirty="0" err="1" smtClean="0"/>
                        <a:t>efficacité</a:t>
                      </a:r>
                      <a:r>
                        <a:rPr lang="en-GB" sz="1000" baseline="0" dirty="0" smtClean="0"/>
                        <a:t> (30’)</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000" baseline="0" dirty="0" smtClean="0"/>
                        <a:t>Documents de communication et de </a:t>
                      </a:r>
                      <a:r>
                        <a:rPr lang="en-GB" sz="1000" baseline="0" dirty="0" err="1" smtClean="0"/>
                        <a:t>politique</a:t>
                      </a:r>
                      <a:r>
                        <a:rPr lang="en-GB" sz="1000" baseline="0" dirty="0" smtClean="0"/>
                        <a:t> et  </a:t>
                      </a:r>
                      <a:r>
                        <a:rPr lang="en-GB" sz="1000" baseline="0" dirty="0" err="1" smtClean="0"/>
                        <a:t>leur</a:t>
                      </a:r>
                      <a:r>
                        <a:rPr lang="en-GB" sz="1000" baseline="0" dirty="0" smtClean="0"/>
                        <a:t> </a:t>
                      </a:r>
                      <a:r>
                        <a:rPr lang="en-GB" sz="1000" baseline="0" dirty="0" err="1" smtClean="0"/>
                        <a:t>effectivité</a:t>
                      </a:r>
                      <a:r>
                        <a:rPr lang="en-GB" sz="1000" baseline="0" dirty="0" smtClean="0"/>
                        <a:t> et </a:t>
                      </a:r>
                      <a:r>
                        <a:rPr lang="en-GB" sz="1000" baseline="0" dirty="0" err="1" smtClean="0"/>
                        <a:t>efficacité</a:t>
                      </a:r>
                      <a:r>
                        <a:rPr lang="en-GB" sz="1000" baseline="0" dirty="0" smtClean="0"/>
                        <a:t> (30’)</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000" baseline="0" dirty="0" err="1" smtClean="0"/>
                        <a:t>Leçons</a:t>
                      </a:r>
                      <a:r>
                        <a:rPr lang="en-GB" sz="1000" baseline="0" dirty="0" smtClean="0"/>
                        <a:t> apprises (20’)</a:t>
                      </a:r>
                    </a:p>
                  </a:txBody>
                  <a:tcPr/>
                </a:tc>
                <a:tc>
                  <a:txBody>
                    <a:bodyPr/>
                    <a:lstStyle/>
                    <a:p>
                      <a:r>
                        <a:rPr lang="en-GB" sz="1000" b="1" dirty="0" err="1" smtClean="0"/>
                        <a:t>Théorie</a:t>
                      </a:r>
                      <a:r>
                        <a:rPr lang="en-GB" sz="1000" b="1" dirty="0" smtClean="0"/>
                        <a:t> du </a:t>
                      </a:r>
                      <a:r>
                        <a:rPr lang="en-GB" sz="1000" b="1" dirty="0" err="1" smtClean="0"/>
                        <a:t>changement</a:t>
                      </a:r>
                      <a:r>
                        <a:rPr lang="en-GB" sz="1000" b="1" dirty="0" smtClean="0"/>
                        <a:t> (1) (120’)</a:t>
                      </a:r>
                    </a:p>
                    <a:p>
                      <a:pPr marL="285750" indent="-285750">
                        <a:buFontTx/>
                        <a:buChar char="-"/>
                      </a:pPr>
                      <a:r>
                        <a:rPr lang="en-GB" sz="1000" dirty="0" err="1" smtClean="0"/>
                        <a:t>Présentation</a:t>
                      </a:r>
                      <a:r>
                        <a:rPr lang="en-GB" sz="1000" dirty="0" smtClean="0"/>
                        <a:t> de la </a:t>
                      </a:r>
                      <a:r>
                        <a:rPr lang="en-GB" sz="1000" dirty="0" err="1" smtClean="0"/>
                        <a:t>théorie</a:t>
                      </a:r>
                      <a:r>
                        <a:rPr lang="en-GB" sz="1000" dirty="0" smtClean="0"/>
                        <a:t> du </a:t>
                      </a:r>
                      <a:r>
                        <a:rPr lang="en-GB" sz="1000" dirty="0" err="1" smtClean="0"/>
                        <a:t>changement</a:t>
                      </a:r>
                      <a:r>
                        <a:rPr lang="en-GB" sz="1000" dirty="0" smtClean="0"/>
                        <a:t> par le Secrétariat</a:t>
                      </a:r>
                      <a:r>
                        <a:rPr lang="en-GB" sz="1000" baseline="0" dirty="0" smtClean="0"/>
                        <a:t> (20’)</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000" baseline="0" dirty="0" smtClean="0"/>
                        <a:t>Discussion </a:t>
                      </a:r>
                      <a:r>
                        <a:rPr lang="en-GB" sz="1000" baseline="0" dirty="0" err="1" smtClean="0"/>
                        <a:t>en</a:t>
                      </a:r>
                      <a:r>
                        <a:rPr lang="en-GB" sz="1000" baseline="0" dirty="0" smtClean="0"/>
                        <a:t> </a:t>
                      </a:r>
                      <a:r>
                        <a:rPr lang="en-GB" sz="1000" baseline="0" dirty="0" err="1" smtClean="0"/>
                        <a:t>plénière</a:t>
                      </a:r>
                      <a:r>
                        <a:rPr lang="en-GB" sz="1000" baseline="0" dirty="0" smtClean="0"/>
                        <a:t> </a:t>
                      </a:r>
                      <a:r>
                        <a:rPr lang="en-GB" sz="1000" baseline="0" dirty="0" err="1" smtClean="0"/>
                        <a:t>ou</a:t>
                      </a:r>
                      <a:r>
                        <a:rPr lang="en-GB" sz="1000" baseline="0" dirty="0" smtClean="0"/>
                        <a:t> </a:t>
                      </a:r>
                      <a:r>
                        <a:rPr lang="en-GB" sz="1000" baseline="0" dirty="0" err="1" smtClean="0"/>
                        <a:t>en</a:t>
                      </a:r>
                      <a:r>
                        <a:rPr lang="en-GB" sz="1000" baseline="0" dirty="0" smtClean="0"/>
                        <a:t> </a:t>
                      </a:r>
                      <a:r>
                        <a:rPr lang="en-GB" sz="1000" baseline="0" dirty="0" err="1" smtClean="0"/>
                        <a:t>groupes</a:t>
                      </a:r>
                      <a:r>
                        <a:rPr lang="en-GB" sz="1000" baseline="0" dirty="0" smtClean="0"/>
                        <a:t> (60’)</a:t>
                      </a:r>
                    </a:p>
                  </a:txBody>
                  <a:tcPr/>
                </a:tc>
                <a:extLst>
                  <a:ext uri="{0D108BD9-81ED-4DB2-BD59-A6C34878D82A}">
                    <a16:rowId xmlns:a16="http://schemas.microsoft.com/office/drawing/2014/main" val="1406656142"/>
                  </a:ext>
                </a:extLst>
              </a:tr>
              <a:tr h="9055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t>11:50 – 12:30 (40 min)</a:t>
                      </a:r>
                    </a:p>
                    <a:p>
                      <a:pPr algn="ctr"/>
                      <a:endParaRPr lang="en-GB" sz="1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t>Introduction à la </a:t>
                      </a:r>
                      <a:r>
                        <a:rPr lang="en-GB" sz="1000" b="1" dirty="0" err="1" smtClean="0"/>
                        <a:t>récolte</a:t>
                      </a:r>
                      <a:r>
                        <a:rPr lang="en-GB" sz="1000" b="1" dirty="0" smtClean="0"/>
                        <a:t> des </a:t>
                      </a:r>
                      <a:r>
                        <a:rPr lang="en-GB" sz="1000" b="1" dirty="0" err="1" smtClean="0"/>
                        <a:t>résultats</a:t>
                      </a:r>
                      <a:r>
                        <a:rPr lang="en-GB" sz="1000" b="1" dirty="0" smtClean="0"/>
                        <a:t> (40’)</a:t>
                      </a:r>
                    </a:p>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000" dirty="0" err="1" smtClean="0"/>
                        <a:t>Définition</a:t>
                      </a:r>
                      <a:r>
                        <a:rPr lang="en-GB" sz="1000" dirty="0" smtClean="0"/>
                        <a:t> de </a:t>
                      </a:r>
                      <a:r>
                        <a:rPr lang="en-GB" sz="1000" dirty="0" err="1" smtClean="0"/>
                        <a:t>résultat</a:t>
                      </a:r>
                      <a:r>
                        <a:rPr lang="en-GB" sz="1000" dirty="0" smtClean="0"/>
                        <a:t> (5’)</a:t>
                      </a:r>
                    </a:p>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000" dirty="0" smtClean="0"/>
                        <a:t>Presentation des </a:t>
                      </a:r>
                      <a:r>
                        <a:rPr lang="en-GB" sz="1000" baseline="0" dirty="0" err="1" smtClean="0"/>
                        <a:t>résultats</a:t>
                      </a:r>
                      <a:r>
                        <a:rPr lang="en-GB" sz="1000" baseline="0" dirty="0" smtClean="0"/>
                        <a:t> </a:t>
                      </a:r>
                      <a:r>
                        <a:rPr lang="en-GB" sz="1000" baseline="0" dirty="0" err="1" smtClean="0"/>
                        <a:t>majeurs</a:t>
                      </a:r>
                      <a:r>
                        <a:rPr lang="en-GB" sz="1000" baseline="0" dirty="0" smtClean="0"/>
                        <a:t>  des </a:t>
                      </a:r>
                      <a:r>
                        <a:rPr lang="en-GB" sz="1000" baseline="0" dirty="0" err="1" smtClean="0"/>
                        <a:t>dernières</a:t>
                      </a:r>
                      <a:r>
                        <a:rPr lang="en-GB" sz="1000" baseline="0" dirty="0" smtClean="0"/>
                        <a:t> </a:t>
                      </a:r>
                      <a:r>
                        <a:rPr lang="en-GB" sz="1000" baseline="0" dirty="0" err="1" smtClean="0"/>
                        <a:t>années</a:t>
                      </a:r>
                      <a:r>
                        <a:rPr lang="en-GB" sz="1000" baseline="0" dirty="0" smtClean="0"/>
                        <a:t> sur un </a:t>
                      </a:r>
                      <a:r>
                        <a:rPr lang="en-GB" sz="1000" dirty="0" err="1" smtClean="0"/>
                        <a:t>calendrier</a:t>
                      </a:r>
                      <a:r>
                        <a:rPr lang="en-GB" sz="1000" dirty="0" smtClean="0"/>
                        <a:t> (15’)</a:t>
                      </a:r>
                    </a:p>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000" dirty="0" err="1" smtClean="0"/>
                        <a:t>Choix</a:t>
                      </a:r>
                      <a:r>
                        <a:rPr lang="en-GB" sz="1000" dirty="0" smtClean="0"/>
                        <a:t> des </a:t>
                      </a:r>
                      <a:r>
                        <a:rPr lang="en-GB" sz="1000" dirty="0" err="1" smtClean="0"/>
                        <a:t>résultats</a:t>
                      </a:r>
                      <a:r>
                        <a:rPr lang="en-GB" sz="1000" dirty="0" smtClean="0"/>
                        <a:t> pour </a:t>
                      </a:r>
                      <a:r>
                        <a:rPr lang="en-GB" sz="1000" dirty="0" err="1" smtClean="0"/>
                        <a:t>développer</a:t>
                      </a:r>
                      <a:r>
                        <a:rPr lang="en-GB" sz="1000" dirty="0" smtClean="0"/>
                        <a:t> la</a:t>
                      </a:r>
                      <a:r>
                        <a:rPr lang="en-GB" sz="1000" baseline="0" dirty="0" smtClean="0"/>
                        <a:t> narration</a:t>
                      </a:r>
                      <a:r>
                        <a:rPr lang="en-GB" sz="1000" dirty="0" smtClean="0"/>
                        <a:t> (20’)</a:t>
                      </a:r>
                    </a:p>
                  </a:txBody>
                  <a:tcPr/>
                </a:tc>
                <a:tc>
                  <a:txBody>
                    <a:bodyPr/>
                    <a:lstStyle/>
                    <a:p>
                      <a:r>
                        <a:rPr lang="en-GB" sz="1000" b="1" dirty="0" err="1" smtClean="0"/>
                        <a:t>Théorie</a:t>
                      </a:r>
                      <a:r>
                        <a:rPr lang="en-GB" sz="1000" b="1" dirty="0" smtClean="0"/>
                        <a:t> du </a:t>
                      </a:r>
                      <a:r>
                        <a:rPr lang="en-GB" sz="1000" b="1" dirty="0" err="1" smtClean="0"/>
                        <a:t>changement</a:t>
                      </a:r>
                      <a:r>
                        <a:rPr lang="en-GB" sz="1000" b="1" dirty="0" smtClean="0"/>
                        <a:t> (2) </a:t>
                      </a:r>
                      <a:r>
                        <a:rPr lang="en-GB" sz="1000" b="1" baseline="0" dirty="0" smtClean="0"/>
                        <a:t>(40’)</a:t>
                      </a:r>
                      <a:endParaRPr lang="en-GB" sz="1000" b="1" dirty="0" smtClean="0"/>
                    </a:p>
                    <a:p>
                      <a:pPr marL="285750" indent="-285750">
                        <a:buFontTx/>
                        <a:buChar char="-"/>
                      </a:pPr>
                      <a:r>
                        <a:rPr lang="en-GB" sz="1000" dirty="0" smtClean="0"/>
                        <a:t>Finalisation de la </a:t>
                      </a:r>
                      <a:r>
                        <a:rPr lang="en-GB" sz="1000" dirty="0" err="1" smtClean="0"/>
                        <a:t>théorie</a:t>
                      </a:r>
                      <a:r>
                        <a:rPr lang="en-GB" sz="1000" baseline="0" dirty="0" smtClean="0"/>
                        <a:t> du </a:t>
                      </a:r>
                      <a:r>
                        <a:rPr lang="en-GB" sz="1000" baseline="0" dirty="0" err="1" smtClean="0"/>
                        <a:t>changement</a:t>
                      </a:r>
                      <a:r>
                        <a:rPr lang="en-GB" sz="1000" baseline="0" dirty="0" smtClean="0"/>
                        <a:t> </a:t>
                      </a:r>
                      <a:r>
                        <a:rPr lang="en-GB" sz="1000" baseline="0" dirty="0" err="1" smtClean="0"/>
                        <a:t>en</a:t>
                      </a:r>
                      <a:r>
                        <a:rPr lang="en-GB" sz="1000" baseline="0" dirty="0" smtClean="0"/>
                        <a:t> </a:t>
                      </a:r>
                      <a:r>
                        <a:rPr lang="en-GB" sz="1000" baseline="0" dirty="0" err="1" smtClean="0"/>
                        <a:t>plénière</a:t>
                      </a:r>
                      <a:endParaRPr lang="en-GB" sz="1000" dirty="0"/>
                    </a:p>
                  </a:txBody>
                  <a:tcPr/>
                </a:tc>
                <a:extLst>
                  <a:ext uri="{0D108BD9-81ED-4DB2-BD59-A6C34878D82A}">
                    <a16:rowId xmlns:a16="http://schemas.microsoft.com/office/drawing/2014/main" val="4106469864"/>
                  </a:ext>
                </a:extLst>
              </a:tr>
              <a:tr h="258729">
                <a:tc gridSpan="3">
                  <a:txBody>
                    <a:bodyPr/>
                    <a:lstStyle/>
                    <a:p>
                      <a:pPr algn="ctr"/>
                      <a:r>
                        <a:rPr lang="en-GB" sz="1000" b="1" dirty="0" smtClean="0"/>
                        <a:t>PAUSE DEJEUNER</a:t>
                      </a:r>
                      <a:endParaRPr lang="en-GB" sz="1000" b="1"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50401333"/>
                  </a:ext>
                </a:extLst>
              </a:tr>
              <a:tr h="9055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smtClean="0"/>
                        <a:t>SESSION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t>13:30 – 14:30 (1h)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t>14:30 – 15:30 (1h)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err="1" smtClean="0"/>
                        <a:t>Récolte</a:t>
                      </a:r>
                      <a:r>
                        <a:rPr lang="en-GB" sz="1000" b="1" dirty="0" smtClean="0"/>
                        <a:t> des </a:t>
                      </a:r>
                      <a:r>
                        <a:rPr lang="en-GB" sz="1000" b="1" dirty="0" err="1" smtClean="0"/>
                        <a:t>résultats</a:t>
                      </a:r>
                      <a:r>
                        <a:rPr lang="en-GB" sz="1000" b="1" dirty="0" smtClean="0"/>
                        <a:t> (120’)</a:t>
                      </a:r>
                    </a:p>
                    <a:p>
                      <a:r>
                        <a:rPr lang="en-GB" sz="1000" dirty="0" smtClean="0"/>
                        <a:t>Travail</a:t>
                      </a:r>
                      <a:r>
                        <a:rPr lang="en-GB" sz="1000" baseline="0" dirty="0" smtClean="0"/>
                        <a:t> </a:t>
                      </a:r>
                      <a:r>
                        <a:rPr lang="en-GB" sz="1000" baseline="0" dirty="0" err="1" smtClean="0"/>
                        <a:t>en</a:t>
                      </a:r>
                      <a:r>
                        <a:rPr lang="en-GB" sz="1000" baseline="0" dirty="0" smtClean="0"/>
                        <a:t> groups (3): </a:t>
                      </a:r>
                      <a:r>
                        <a:rPr lang="fr-FR" sz="1000" baseline="0" dirty="0" smtClean="0"/>
                        <a:t>Développer le récit des résultats et identifier les preuves</a:t>
                      </a:r>
                    </a:p>
                    <a:p>
                      <a:r>
                        <a:rPr lang="en-GB" sz="1000" dirty="0" smtClean="0"/>
                        <a:t>Restitution et</a:t>
                      </a:r>
                      <a:r>
                        <a:rPr lang="en-GB" sz="1000" baseline="0" dirty="0" smtClean="0"/>
                        <a:t> discussion</a:t>
                      </a:r>
                      <a:endParaRPr lang="en-GB" sz="1000" dirty="0"/>
                    </a:p>
                  </a:txBody>
                  <a:tcPr/>
                </a:tc>
                <a:tc>
                  <a:txBody>
                    <a:bodyPr/>
                    <a:lstStyle/>
                    <a:p>
                      <a:r>
                        <a:rPr lang="en-GB" sz="1000" b="1" dirty="0" smtClean="0"/>
                        <a:t>Discussions</a:t>
                      </a:r>
                      <a:r>
                        <a:rPr lang="en-GB" sz="1000" b="1" baseline="0" dirty="0" smtClean="0"/>
                        <a:t> sur:</a:t>
                      </a:r>
                    </a:p>
                    <a:p>
                      <a:pPr marL="285750" indent="-285750">
                        <a:buFontTx/>
                        <a:buChar char="-"/>
                      </a:pPr>
                      <a:r>
                        <a:rPr lang="en-GB" sz="1000" baseline="0" dirty="0" smtClean="0"/>
                        <a:t>la finalisation de la </a:t>
                      </a:r>
                      <a:r>
                        <a:rPr lang="en-GB" sz="1000" baseline="0" dirty="0" err="1" smtClean="0"/>
                        <a:t>mise</a:t>
                      </a:r>
                      <a:r>
                        <a:rPr lang="en-GB" sz="1000" baseline="0" dirty="0" smtClean="0"/>
                        <a:t> </a:t>
                      </a:r>
                      <a:r>
                        <a:rPr lang="en-GB" sz="1000" baseline="0" dirty="0" err="1" smtClean="0"/>
                        <a:t>en</a:t>
                      </a:r>
                      <a:r>
                        <a:rPr lang="en-GB" sz="1000" baseline="0" dirty="0" smtClean="0"/>
                        <a:t> oeuvre de la </a:t>
                      </a:r>
                      <a:r>
                        <a:rPr lang="en-GB" sz="1000" baseline="0" dirty="0" err="1" smtClean="0"/>
                        <a:t>stratégie</a:t>
                      </a:r>
                      <a:r>
                        <a:rPr lang="en-GB" sz="1000" baseline="0" dirty="0" smtClean="0"/>
                        <a:t> (30’)</a:t>
                      </a:r>
                    </a:p>
                    <a:p>
                      <a:pPr marL="285750" indent="-285750">
                        <a:buFontTx/>
                        <a:buChar char="-"/>
                      </a:pPr>
                      <a:r>
                        <a:rPr lang="en-GB" sz="1000" baseline="0" dirty="0" smtClean="0"/>
                        <a:t>les synergies avec les </a:t>
                      </a:r>
                      <a:r>
                        <a:rPr lang="en-GB" sz="1000" baseline="0" dirty="0" err="1" smtClean="0"/>
                        <a:t>autres</a:t>
                      </a:r>
                      <a:r>
                        <a:rPr lang="en-GB" sz="1000" baseline="0" dirty="0" smtClean="0"/>
                        <a:t> </a:t>
                      </a:r>
                      <a:r>
                        <a:rPr lang="en-GB" sz="1000" baseline="0" dirty="0" err="1" smtClean="0"/>
                        <a:t>acteurs</a:t>
                      </a:r>
                      <a:r>
                        <a:rPr lang="en-GB" sz="1000" baseline="0" dirty="0" smtClean="0"/>
                        <a:t> et </a:t>
                      </a:r>
                      <a:r>
                        <a:rPr lang="en-GB" sz="1000" baseline="0" dirty="0" err="1" smtClean="0"/>
                        <a:t>processus</a:t>
                      </a:r>
                      <a:r>
                        <a:rPr lang="en-GB" sz="1000" baseline="0" dirty="0" smtClean="0"/>
                        <a:t> (30’)</a:t>
                      </a:r>
                    </a:p>
                    <a:p>
                      <a:pPr marL="0" indent="0">
                        <a:buFontTx/>
                        <a:buNone/>
                      </a:pPr>
                      <a:endParaRPr lang="en-GB" sz="1000" baseline="0" dirty="0" smtClean="0"/>
                    </a:p>
                    <a:p>
                      <a:pPr marL="0" indent="0">
                        <a:buFontTx/>
                        <a:buNone/>
                      </a:pPr>
                      <a:r>
                        <a:rPr lang="en-GB" sz="1000" baseline="0" dirty="0" smtClean="0"/>
                        <a:t>Engagements </a:t>
                      </a:r>
                      <a:r>
                        <a:rPr lang="en-GB" sz="1000" baseline="0" dirty="0" err="1" smtClean="0"/>
                        <a:t>personnels</a:t>
                      </a:r>
                      <a:endParaRPr lang="en-GB" sz="1000" baseline="0" dirty="0" smtClean="0"/>
                    </a:p>
                  </a:txBody>
                  <a:tcPr/>
                </a:tc>
                <a:extLst>
                  <a:ext uri="{0D108BD9-81ED-4DB2-BD59-A6C34878D82A}">
                    <a16:rowId xmlns:a16="http://schemas.microsoft.com/office/drawing/2014/main" val="1196039462"/>
                  </a:ext>
                </a:extLst>
              </a:tr>
              <a:tr h="9055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smtClean="0"/>
                        <a:t>SESSION 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t>16:00 – 17:00 (1h)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t>17:00 – 17:30 (30</a:t>
                      </a:r>
                      <a:r>
                        <a:rPr lang="en-GB" sz="1000" baseline="0" dirty="0" smtClean="0"/>
                        <a:t> min</a:t>
                      </a:r>
                      <a:r>
                        <a:rPr lang="en-GB" sz="1000" dirty="0" smtClean="0"/>
                        <a:t>)</a:t>
                      </a:r>
                    </a:p>
                  </a:txBody>
                  <a:tcPr/>
                </a:tc>
                <a:tc>
                  <a:txBody>
                    <a:bodyPr/>
                    <a:lstStyle/>
                    <a:p>
                      <a:r>
                        <a:rPr lang="en-GB" sz="1000" b="1" dirty="0" err="1" smtClean="0"/>
                        <a:t>Maturité</a:t>
                      </a:r>
                      <a:r>
                        <a:rPr lang="en-GB" sz="1000" b="1" dirty="0" smtClean="0"/>
                        <a:t> de la </a:t>
                      </a:r>
                      <a:r>
                        <a:rPr lang="en-GB" sz="1000" b="1" dirty="0" err="1" smtClean="0"/>
                        <a:t>plateforme</a:t>
                      </a:r>
                      <a:r>
                        <a:rPr lang="en-GB" sz="1000" b="1" baseline="0" dirty="0" smtClean="0"/>
                        <a:t> (60’)</a:t>
                      </a:r>
                    </a:p>
                    <a:p>
                      <a:r>
                        <a:rPr lang="en-GB" sz="1000" b="0" dirty="0" err="1" smtClean="0"/>
                        <a:t>Réponse</a:t>
                      </a:r>
                      <a:r>
                        <a:rPr lang="en-GB" sz="1000" b="0" baseline="0" dirty="0" err="1" smtClean="0"/>
                        <a:t>s</a:t>
                      </a:r>
                      <a:r>
                        <a:rPr lang="en-GB" sz="1000" b="0" baseline="0" dirty="0" smtClean="0"/>
                        <a:t> aux </a:t>
                      </a:r>
                      <a:r>
                        <a:rPr lang="en-GB" sz="1000" b="0" baseline="0" dirty="0" err="1" smtClean="0"/>
                        <a:t>Déclarations</a:t>
                      </a:r>
                      <a:r>
                        <a:rPr lang="en-GB" sz="1000" b="0" baseline="0" dirty="0" smtClean="0"/>
                        <a:t> </a:t>
                      </a:r>
                      <a:r>
                        <a:rPr lang="en-GB" sz="1000" b="0" baseline="0" dirty="0" err="1" smtClean="0"/>
                        <a:t>individuellement</a:t>
                      </a:r>
                      <a:r>
                        <a:rPr lang="en-GB" sz="1000" b="0" baseline="0" dirty="0" smtClean="0"/>
                        <a:t> </a:t>
                      </a:r>
                      <a:r>
                        <a:rPr lang="en-GB" sz="1000" b="0" baseline="0" dirty="0" err="1" smtClean="0"/>
                        <a:t>ou</a:t>
                      </a:r>
                      <a:r>
                        <a:rPr lang="en-GB" sz="1000" b="0" baseline="0" dirty="0" smtClean="0"/>
                        <a:t> </a:t>
                      </a:r>
                      <a:r>
                        <a:rPr lang="en-GB" sz="1000" b="0" baseline="0" dirty="0" err="1" smtClean="0"/>
                        <a:t>en</a:t>
                      </a:r>
                      <a:r>
                        <a:rPr lang="en-GB" sz="1000" b="0" baseline="0" dirty="0" smtClean="0"/>
                        <a:t> </a:t>
                      </a:r>
                      <a:r>
                        <a:rPr lang="en-GB" sz="1000" b="0" baseline="0" dirty="0" err="1" smtClean="0"/>
                        <a:t>plénière</a:t>
                      </a:r>
                      <a:r>
                        <a:rPr lang="en-GB" sz="1000" b="0" baseline="0" dirty="0" smtClean="0"/>
                        <a:t> (30’)</a:t>
                      </a:r>
                    </a:p>
                    <a:p>
                      <a:r>
                        <a:rPr lang="en-GB" sz="1000" b="0" baseline="0" dirty="0" smtClean="0"/>
                        <a:t>Discussion (30’)</a:t>
                      </a:r>
                    </a:p>
                    <a:p>
                      <a:endParaRPr lang="en-GB" sz="1000" b="0" baseline="0" dirty="0" smtClean="0"/>
                    </a:p>
                    <a:p>
                      <a:r>
                        <a:rPr lang="en-GB" sz="1000" b="0" dirty="0" smtClean="0"/>
                        <a:t>Cloture et </a:t>
                      </a:r>
                      <a:r>
                        <a:rPr lang="en-GB" sz="1000" b="0" dirty="0" err="1" smtClean="0"/>
                        <a:t>présentation</a:t>
                      </a:r>
                      <a:r>
                        <a:rPr lang="en-GB" sz="1000" b="0" dirty="0" smtClean="0"/>
                        <a:t> du</a:t>
                      </a:r>
                      <a:r>
                        <a:rPr lang="en-GB" sz="1000" b="0" baseline="0" dirty="0" smtClean="0"/>
                        <a:t> jour 2</a:t>
                      </a:r>
                      <a:endParaRPr lang="en-GB" sz="1000" b="0" dirty="0"/>
                    </a:p>
                  </a:txBody>
                  <a:tcPr/>
                </a:tc>
                <a:tc>
                  <a:txBody>
                    <a:bodyPr/>
                    <a:lstStyle/>
                    <a:p>
                      <a:r>
                        <a:rPr lang="en-GB" sz="1000" dirty="0" smtClean="0"/>
                        <a:t>Evaluation</a:t>
                      </a:r>
                      <a:r>
                        <a:rPr lang="en-GB" sz="1000" baseline="0" dirty="0" smtClean="0"/>
                        <a:t> et Cloture</a:t>
                      </a:r>
                      <a:endParaRPr lang="en-GB" sz="1000" dirty="0"/>
                    </a:p>
                  </a:txBody>
                  <a:tcPr/>
                </a:tc>
                <a:extLst>
                  <a:ext uri="{0D108BD9-81ED-4DB2-BD59-A6C34878D82A}">
                    <a16:rowId xmlns:a16="http://schemas.microsoft.com/office/drawing/2014/main" val="1294226046"/>
                  </a:ext>
                </a:extLst>
              </a:tr>
            </a:tbl>
          </a:graphicData>
        </a:graphic>
      </p:graphicFrame>
    </p:spTree>
    <p:extLst>
      <p:ext uri="{BB962C8B-B14F-4D97-AF65-F5344CB8AC3E}">
        <p14:creationId xmlns:p14="http://schemas.microsoft.com/office/powerpoint/2010/main" val="3839320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DC0EE0-547C-452B-B42D-4EF55383F4C1}"/>
              </a:ext>
            </a:extLst>
          </p:cNvPr>
          <p:cNvSpPr>
            <a:spLocks noGrp="1"/>
          </p:cNvSpPr>
          <p:nvPr>
            <p:ph type="body" sz="quarter" idx="11"/>
          </p:nvPr>
        </p:nvSpPr>
        <p:spPr>
          <a:xfrm>
            <a:off x="1012346" y="875994"/>
            <a:ext cx="5181600" cy="693738"/>
          </a:xfrm>
        </p:spPr>
        <p:txBody>
          <a:bodyPr/>
          <a:lstStyle/>
          <a:p>
            <a:r>
              <a:rPr lang="en-US" dirty="0"/>
              <a:t>Key informant</a:t>
            </a:r>
          </a:p>
          <a:p>
            <a:r>
              <a:rPr lang="en-US" dirty="0"/>
              <a:t>interviews</a:t>
            </a:r>
          </a:p>
        </p:txBody>
      </p:sp>
      <p:sp>
        <p:nvSpPr>
          <p:cNvPr id="4" name="TextBox 3">
            <a:extLst>
              <a:ext uri="{FF2B5EF4-FFF2-40B4-BE49-F238E27FC236}">
                <a16:creationId xmlns:a16="http://schemas.microsoft.com/office/drawing/2014/main" id="{B55306E8-9C6B-44BF-ADEB-90AC004D5825}"/>
              </a:ext>
            </a:extLst>
          </p:cNvPr>
          <p:cNvSpPr txBox="1"/>
          <p:nvPr/>
        </p:nvSpPr>
        <p:spPr>
          <a:xfrm>
            <a:off x="0" y="5798826"/>
            <a:ext cx="11172825" cy="261610"/>
          </a:xfrm>
          <a:prstGeom prst="rect">
            <a:avLst/>
          </a:prstGeom>
          <a:noFill/>
        </p:spPr>
        <p:txBody>
          <a:bodyPr wrap="square" rtlCol="0">
            <a:spAutoFit/>
          </a:bodyPr>
          <a:lstStyle/>
          <a:p>
            <a:r>
              <a:rPr lang="en-US" sz="1100" dirty="0"/>
              <a:t>Supported through Land for Life by Welthungerhilfe and the German Ministry for Economic Collaboration and Development (BMZ).</a:t>
            </a:r>
          </a:p>
        </p:txBody>
      </p:sp>
      <p:pic>
        <p:nvPicPr>
          <p:cNvPr id="7" name="Picture 2" descr="Für eine Welt ohne Hunger und Armut - Welthungerhilfe">
            <a:extLst>
              <a:ext uri="{FF2B5EF4-FFF2-40B4-BE49-F238E27FC236}">
                <a16:creationId xmlns:a16="http://schemas.microsoft.com/office/drawing/2014/main" id="{14B4CE40-3502-4D95-B4C8-EFE9A5523BCC}"/>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28799" y="6131917"/>
            <a:ext cx="1057242" cy="723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ile:DEgov-BMZ-Logo en.svg - Wikimedia Commons">
            <a:extLst>
              <a:ext uri="{FF2B5EF4-FFF2-40B4-BE49-F238E27FC236}">
                <a16:creationId xmlns:a16="http://schemas.microsoft.com/office/drawing/2014/main" id="{A4D1828F-71E8-4ABD-9E41-D77D781FC25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099" y="6010274"/>
            <a:ext cx="1948495" cy="1027831"/>
          </a:xfrm>
          <a:prstGeom prst="rect">
            <a:avLst/>
          </a:prstGeom>
          <a:noFill/>
          <a:extLst>
            <a:ext uri="{909E8E84-426E-40DD-AFC4-6F175D3DCCD1}">
              <a14:hiddenFill xmlns:a14="http://schemas.microsoft.com/office/drawing/2010/main">
                <a:solidFill>
                  <a:srgbClr val="FFFFFF"/>
                </a:solidFill>
              </a14:hiddenFill>
            </a:ext>
          </a:extLst>
        </p:spPr>
      </p:pic>
      <p:pic>
        <p:nvPicPr>
          <p:cNvPr id="10" name="Inhaltsplatzhalter 9" descr="Ein Bild, das Text, Vektorgrafiken enthält.&#10;&#10;Automatisch generierte Beschreibung">
            <a:extLst>
              <a:ext uri="{FF2B5EF4-FFF2-40B4-BE49-F238E27FC236}">
                <a16:creationId xmlns:a16="http://schemas.microsoft.com/office/drawing/2014/main" id="{4DDC6C6E-9645-41DE-A59B-85AB2B422058}"/>
              </a:ext>
            </a:extLst>
          </p:cNvPr>
          <p:cNvPicPr>
            <a:picLocks noGrp="1" noChangeAspect="1"/>
          </p:cNvPicPr>
          <p:nvPr>
            <p:ph sz="half" idx="1"/>
          </p:nvPr>
        </p:nvPicPr>
        <p:blipFill>
          <a:blip r:embed="rId4" cstate="print">
            <a:extLst>
              <a:ext uri="{28A0092B-C50C-407E-A947-70E740481C1C}">
                <a14:useLocalDpi xmlns:a14="http://schemas.microsoft.com/office/drawing/2010/main"/>
              </a:ext>
            </a:extLst>
          </a:blip>
          <a:stretch>
            <a:fillRect/>
          </a:stretch>
        </p:blipFill>
        <p:spPr>
          <a:xfrm>
            <a:off x="1128812" y="2431960"/>
            <a:ext cx="1063813" cy="1063813"/>
          </a:xfrm>
        </p:spPr>
      </p:pic>
      <p:graphicFrame>
        <p:nvGraphicFramePr>
          <p:cNvPr id="5" name="Table 4"/>
          <p:cNvGraphicFramePr>
            <a:graphicFrameLocks noGrp="1"/>
          </p:cNvGraphicFramePr>
          <p:nvPr>
            <p:extLst>
              <p:ext uri="{D42A27DB-BD31-4B8C-83A1-F6EECF244321}">
                <p14:modId xmlns:p14="http://schemas.microsoft.com/office/powerpoint/2010/main" val="2454853006"/>
              </p:ext>
            </p:extLst>
          </p:nvPr>
        </p:nvGraphicFramePr>
        <p:xfrm>
          <a:off x="3840480" y="1254027"/>
          <a:ext cx="7332345" cy="3875938"/>
        </p:xfrm>
        <a:graphic>
          <a:graphicData uri="http://schemas.openxmlformats.org/drawingml/2006/table">
            <a:tbl>
              <a:tblPr>
                <a:tableStyleId>{616DA210-FB5B-4158-B5E0-FEB733F419BA}</a:tableStyleId>
              </a:tblPr>
              <a:tblGrid>
                <a:gridCol w="473622">
                  <a:extLst>
                    <a:ext uri="{9D8B030D-6E8A-4147-A177-3AD203B41FA5}">
                      <a16:colId xmlns:a16="http://schemas.microsoft.com/office/drawing/2014/main" val="3137953567"/>
                    </a:ext>
                  </a:extLst>
                </a:gridCol>
                <a:gridCol w="1631359">
                  <a:extLst>
                    <a:ext uri="{9D8B030D-6E8A-4147-A177-3AD203B41FA5}">
                      <a16:colId xmlns:a16="http://schemas.microsoft.com/office/drawing/2014/main" val="3244281614"/>
                    </a:ext>
                  </a:extLst>
                </a:gridCol>
                <a:gridCol w="1368238">
                  <a:extLst>
                    <a:ext uri="{9D8B030D-6E8A-4147-A177-3AD203B41FA5}">
                      <a16:colId xmlns:a16="http://schemas.microsoft.com/office/drawing/2014/main" val="987288523"/>
                    </a:ext>
                  </a:extLst>
                </a:gridCol>
                <a:gridCol w="1843364">
                  <a:extLst>
                    <a:ext uri="{9D8B030D-6E8A-4147-A177-3AD203B41FA5}">
                      <a16:colId xmlns:a16="http://schemas.microsoft.com/office/drawing/2014/main" val="3931497088"/>
                    </a:ext>
                  </a:extLst>
                </a:gridCol>
                <a:gridCol w="2015762">
                  <a:extLst>
                    <a:ext uri="{9D8B030D-6E8A-4147-A177-3AD203B41FA5}">
                      <a16:colId xmlns:a16="http://schemas.microsoft.com/office/drawing/2014/main" val="3880808914"/>
                    </a:ext>
                  </a:extLst>
                </a:gridCol>
              </a:tblGrid>
              <a:tr h="365767">
                <a:tc>
                  <a:txBody>
                    <a:bodyPr/>
                    <a:lstStyle/>
                    <a:p>
                      <a:pPr algn="ctr" fontAlgn="b"/>
                      <a:r>
                        <a:rPr lang="en-GB" sz="1600" b="1" u="none" strike="noStrike" dirty="0">
                          <a:effectLst/>
                        </a:rPr>
                        <a:t>N°</a:t>
                      </a:r>
                      <a:endParaRPr lang="en-GB" sz="1600" b="1" i="0" u="none" strike="noStrike" dirty="0">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b="1" u="none" strike="noStrike" dirty="0">
                          <a:effectLst/>
                        </a:rPr>
                        <a:t>NOM</a:t>
                      </a:r>
                      <a:endParaRPr lang="en-GB" sz="1600" b="1" i="0" u="none" strike="noStrike" dirty="0">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b="1" u="none" strike="noStrike" dirty="0">
                          <a:effectLst/>
                        </a:rPr>
                        <a:t>PRENOM</a:t>
                      </a:r>
                      <a:endParaRPr lang="en-GB" sz="1600" b="1" i="0" u="none" strike="noStrike" dirty="0">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b="1" u="none" strike="noStrike" dirty="0">
                          <a:effectLst/>
                        </a:rPr>
                        <a:t>CONTACTs</a:t>
                      </a:r>
                      <a:endParaRPr lang="en-GB" sz="1600" b="1" i="0" u="none" strike="noStrike" dirty="0">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b="1" u="none" strike="noStrike" dirty="0">
                          <a:effectLst/>
                        </a:rPr>
                        <a:t>Structure/organisation</a:t>
                      </a:r>
                      <a:endParaRPr lang="en-GB" sz="1600" b="1" i="0" u="none" strike="noStrike" dirty="0">
                        <a:solidFill>
                          <a:srgbClr val="000000"/>
                        </a:solidFill>
                        <a:effectLst/>
                        <a:latin typeface="Calibri" panose="020F0502020204030204" pitchFamily="34" charset="0"/>
                      </a:endParaRPr>
                    </a:p>
                  </a:txBody>
                  <a:tcPr marL="2742" marR="2742" marT="2742" marB="0" anchor="ctr"/>
                </a:tc>
                <a:extLst>
                  <a:ext uri="{0D108BD9-81ED-4DB2-BD59-A6C34878D82A}">
                    <a16:rowId xmlns:a16="http://schemas.microsoft.com/office/drawing/2014/main" val="2513576424"/>
                  </a:ext>
                </a:extLst>
              </a:tr>
              <a:tr h="355921">
                <a:tc>
                  <a:txBody>
                    <a:bodyPr/>
                    <a:lstStyle/>
                    <a:p>
                      <a:pPr algn="ctr" fontAlgn="b"/>
                      <a:r>
                        <a:rPr lang="en-GB" sz="1600" u="none" strike="noStrike" dirty="0">
                          <a:effectLst/>
                        </a:rPr>
                        <a:t>1</a:t>
                      </a:r>
                      <a:endParaRPr lang="en-GB" sz="1600" b="0" i="0" u="none" strike="noStrike" dirty="0">
                        <a:solidFill>
                          <a:srgbClr val="000000"/>
                        </a:solidFill>
                        <a:effectLst/>
                        <a:latin typeface="Calibri" panose="020F0502020204030204" pitchFamily="34" charset="0"/>
                      </a:endParaRPr>
                    </a:p>
                  </a:txBody>
                  <a:tcPr marL="2742" marR="2742" marT="2742" marB="0" anchor="b"/>
                </a:tc>
                <a:tc>
                  <a:txBody>
                    <a:bodyPr/>
                    <a:lstStyle/>
                    <a:p>
                      <a:pPr algn="ctr" fontAlgn="b"/>
                      <a:r>
                        <a:rPr lang="en-GB" sz="1600" u="none" strike="noStrike" dirty="0">
                          <a:effectLst/>
                        </a:rPr>
                        <a:t>SILGA </a:t>
                      </a:r>
                      <a:endParaRPr lang="en-GB" sz="1600" b="0" i="0" u="none" strike="noStrike" dirty="0">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dirty="0">
                          <a:effectLst/>
                        </a:rPr>
                        <a:t>Lucien</a:t>
                      </a:r>
                      <a:endParaRPr lang="en-GB" sz="1600" b="0" i="0" u="none" strike="noStrike" dirty="0">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dirty="0">
                          <a:effectLst/>
                        </a:rPr>
                        <a:t>70734522</a:t>
                      </a:r>
                      <a:endParaRPr lang="en-GB" sz="1600" b="1" i="0" u="none" strike="noStrike" dirty="0">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dirty="0">
                          <a:effectLst/>
                        </a:rPr>
                        <a:t>FIAN Burkina</a:t>
                      </a:r>
                      <a:endParaRPr lang="en-GB" sz="1600" b="0" i="0" u="none" strike="noStrike" dirty="0">
                        <a:solidFill>
                          <a:srgbClr val="000000"/>
                        </a:solidFill>
                        <a:effectLst/>
                        <a:latin typeface="Calibri" panose="020F0502020204030204" pitchFamily="34" charset="0"/>
                      </a:endParaRPr>
                    </a:p>
                  </a:txBody>
                  <a:tcPr marL="2742" marR="2742" marT="2742" marB="0" anchor="ctr"/>
                </a:tc>
                <a:extLst>
                  <a:ext uri="{0D108BD9-81ED-4DB2-BD59-A6C34878D82A}">
                    <a16:rowId xmlns:a16="http://schemas.microsoft.com/office/drawing/2014/main" val="4153409670"/>
                  </a:ext>
                </a:extLst>
              </a:tr>
              <a:tr h="355921">
                <a:tc>
                  <a:txBody>
                    <a:bodyPr/>
                    <a:lstStyle/>
                    <a:p>
                      <a:pPr algn="ctr" fontAlgn="b"/>
                      <a:r>
                        <a:rPr lang="en-GB" sz="1600" u="none" strike="noStrike" dirty="0">
                          <a:effectLst/>
                        </a:rPr>
                        <a:t>2</a:t>
                      </a:r>
                      <a:endParaRPr lang="en-GB" sz="1600" b="0" i="0" u="none" strike="noStrike" dirty="0">
                        <a:solidFill>
                          <a:srgbClr val="000000"/>
                        </a:solidFill>
                        <a:effectLst/>
                        <a:latin typeface="Calibri" panose="020F0502020204030204" pitchFamily="34" charset="0"/>
                      </a:endParaRPr>
                    </a:p>
                  </a:txBody>
                  <a:tcPr marL="2742" marR="2742" marT="2742" marB="0" anchor="b"/>
                </a:tc>
                <a:tc>
                  <a:txBody>
                    <a:bodyPr/>
                    <a:lstStyle/>
                    <a:p>
                      <a:pPr algn="ctr" fontAlgn="b"/>
                      <a:r>
                        <a:rPr lang="en-GB" sz="1600" u="none" strike="noStrike" dirty="0">
                          <a:effectLst/>
                        </a:rPr>
                        <a:t>KABORE</a:t>
                      </a:r>
                      <a:endParaRPr lang="en-GB" sz="1600" b="0" i="0" u="none" strike="noStrike" dirty="0">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dirty="0">
                          <a:effectLst/>
                        </a:rPr>
                        <a:t>Daniel</a:t>
                      </a:r>
                      <a:endParaRPr lang="en-GB" sz="1600" b="0" i="0" u="none" strike="noStrike" dirty="0">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dirty="0">
                          <a:effectLst/>
                        </a:rPr>
                        <a:t>70719384</a:t>
                      </a:r>
                      <a:endParaRPr lang="en-GB" sz="1600" b="1" i="0" u="none" strike="noStrike" dirty="0">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a:effectLst/>
                        </a:rPr>
                        <a:t>Ex DGFOMR</a:t>
                      </a:r>
                      <a:endParaRPr lang="en-GB" sz="1600" b="0" i="0" u="none" strike="noStrike">
                        <a:solidFill>
                          <a:srgbClr val="000000"/>
                        </a:solidFill>
                        <a:effectLst/>
                        <a:latin typeface="Calibri" panose="020F0502020204030204" pitchFamily="34" charset="0"/>
                      </a:endParaRPr>
                    </a:p>
                  </a:txBody>
                  <a:tcPr marL="2742" marR="2742" marT="2742" marB="0" anchor="ctr"/>
                </a:tc>
                <a:extLst>
                  <a:ext uri="{0D108BD9-81ED-4DB2-BD59-A6C34878D82A}">
                    <a16:rowId xmlns:a16="http://schemas.microsoft.com/office/drawing/2014/main" val="1029505196"/>
                  </a:ext>
                </a:extLst>
              </a:tr>
              <a:tr h="355921">
                <a:tc>
                  <a:txBody>
                    <a:bodyPr/>
                    <a:lstStyle/>
                    <a:p>
                      <a:pPr algn="ctr" fontAlgn="b"/>
                      <a:r>
                        <a:rPr lang="en-GB" sz="1600" u="none" strike="noStrike" dirty="0">
                          <a:effectLst/>
                        </a:rPr>
                        <a:t>3</a:t>
                      </a:r>
                      <a:endParaRPr lang="en-GB" sz="1600" b="0" i="0" u="none" strike="noStrike" dirty="0">
                        <a:solidFill>
                          <a:srgbClr val="000000"/>
                        </a:solidFill>
                        <a:effectLst/>
                        <a:latin typeface="Calibri" panose="020F0502020204030204" pitchFamily="34" charset="0"/>
                      </a:endParaRPr>
                    </a:p>
                  </a:txBody>
                  <a:tcPr marL="2742" marR="2742" marT="2742" marB="0" anchor="b"/>
                </a:tc>
                <a:tc>
                  <a:txBody>
                    <a:bodyPr/>
                    <a:lstStyle/>
                    <a:p>
                      <a:pPr algn="ctr" fontAlgn="b"/>
                      <a:r>
                        <a:rPr lang="en-GB" sz="1600" u="none" strike="noStrike" dirty="0">
                          <a:effectLst/>
                        </a:rPr>
                        <a:t>LOURE </a:t>
                      </a:r>
                      <a:endParaRPr lang="en-GB" sz="1600" b="0" i="0" u="none" strike="noStrike" dirty="0">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a:effectLst/>
                        </a:rPr>
                        <a:t>K. François</a:t>
                      </a:r>
                      <a:endParaRPr lang="en-GB" sz="1600" b="0" i="0" u="none" strike="noStrike">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a:effectLst/>
                        </a:rPr>
                        <a:t>70239589</a:t>
                      </a:r>
                      <a:endParaRPr lang="en-GB" sz="1600" b="1" i="0" u="none" strike="noStrike">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a:effectLst/>
                        </a:rPr>
                        <a:t>Ex DGFOMR</a:t>
                      </a:r>
                      <a:endParaRPr lang="en-GB" sz="1600" b="0" i="0" u="none" strike="noStrike">
                        <a:solidFill>
                          <a:srgbClr val="000000"/>
                        </a:solidFill>
                        <a:effectLst/>
                        <a:latin typeface="Calibri" panose="020F0502020204030204" pitchFamily="34" charset="0"/>
                      </a:endParaRPr>
                    </a:p>
                  </a:txBody>
                  <a:tcPr marL="2742" marR="2742" marT="2742" marB="0" anchor="ctr"/>
                </a:tc>
                <a:extLst>
                  <a:ext uri="{0D108BD9-81ED-4DB2-BD59-A6C34878D82A}">
                    <a16:rowId xmlns:a16="http://schemas.microsoft.com/office/drawing/2014/main" val="998596614"/>
                  </a:ext>
                </a:extLst>
              </a:tr>
              <a:tr h="355921">
                <a:tc>
                  <a:txBody>
                    <a:bodyPr/>
                    <a:lstStyle/>
                    <a:p>
                      <a:pPr algn="ctr" fontAlgn="b"/>
                      <a:r>
                        <a:rPr lang="en-GB" sz="1600" u="none" strike="noStrike" dirty="0">
                          <a:effectLst/>
                        </a:rPr>
                        <a:t>4</a:t>
                      </a:r>
                      <a:endParaRPr lang="en-GB" sz="1600" b="0" i="0" u="none" strike="noStrike" dirty="0">
                        <a:solidFill>
                          <a:srgbClr val="000000"/>
                        </a:solidFill>
                        <a:effectLst/>
                        <a:latin typeface="Calibri" panose="020F0502020204030204" pitchFamily="34" charset="0"/>
                      </a:endParaRPr>
                    </a:p>
                  </a:txBody>
                  <a:tcPr marL="2742" marR="2742" marT="2742" marB="0" anchor="b"/>
                </a:tc>
                <a:tc>
                  <a:txBody>
                    <a:bodyPr/>
                    <a:lstStyle/>
                    <a:p>
                      <a:pPr algn="ctr" fontAlgn="b"/>
                      <a:r>
                        <a:rPr lang="en-GB" sz="1600" u="none" strike="noStrike">
                          <a:effectLst/>
                        </a:rPr>
                        <a:t>TRAORE </a:t>
                      </a:r>
                      <a:endParaRPr lang="en-GB" sz="1600" b="0" i="0" u="none" strike="noStrike">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dirty="0" err="1">
                          <a:effectLst/>
                        </a:rPr>
                        <a:t>Arouna</a:t>
                      </a:r>
                      <a:endParaRPr lang="en-GB" sz="1600" b="0" i="0" u="none" strike="noStrike" dirty="0">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a:effectLst/>
                        </a:rPr>
                        <a:t>70317183</a:t>
                      </a:r>
                      <a:endParaRPr lang="en-GB" sz="1600" b="1" i="0" u="none" strike="noStrike">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a:effectLst/>
                        </a:rPr>
                        <a:t>M.justice</a:t>
                      </a:r>
                      <a:endParaRPr lang="en-GB" sz="1600" b="0" i="0" u="none" strike="noStrike">
                        <a:solidFill>
                          <a:srgbClr val="000000"/>
                        </a:solidFill>
                        <a:effectLst/>
                        <a:latin typeface="Calibri" panose="020F0502020204030204" pitchFamily="34" charset="0"/>
                      </a:endParaRPr>
                    </a:p>
                  </a:txBody>
                  <a:tcPr marL="2742" marR="2742" marT="2742" marB="0" anchor="ctr"/>
                </a:tc>
                <a:extLst>
                  <a:ext uri="{0D108BD9-81ED-4DB2-BD59-A6C34878D82A}">
                    <a16:rowId xmlns:a16="http://schemas.microsoft.com/office/drawing/2014/main" val="2602670771"/>
                  </a:ext>
                </a:extLst>
              </a:tr>
              <a:tr h="355921">
                <a:tc>
                  <a:txBody>
                    <a:bodyPr/>
                    <a:lstStyle/>
                    <a:p>
                      <a:pPr algn="ctr" fontAlgn="b"/>
                      <a:r>
                        <a:rPr lang="en-GB" sz="1600" u="none" strike="noStrike" dirty="0">
                          <a:effectLst/>
                        </a:rPr>
                        <a:t>5</a:t>
                      </a:r>
                      <a:endParaRPr lang="en-GB" sz="1600" b="0" i="0" u="none" strike="noStrike" dirty="0">
                        <a:solidFill>
                          <a:srgbClr val="000000"/>
                        </a:solidFill>
                        <a:effectLst/>
                        <a:latin typeface="Calibri" panose="020F0502020204030204" pitchFamily="34" charset="0"/>
                      </a:endParaRPr>
                    </a:p>
                  </a:txBody>
                  <a:tcPr marL="2742" marR="2742" marT="2742" marB="0" anchor="b"/>
                </a:tc>
                <a:tc>
                  <a:txBody>
                    <a:bodyPr/>
                    <a:lstStyle/>
                    <a:p>
                      <a:pPr algn="ctr" fontAlgn="b"/>
                      <a:r>
                        <a:rPr lang="en-GB" sz="1600" u="none" strike="noStrike">
                          <a:effectLst/>
                        </a:rPr>
                        <a:t>KINDA</a:t>
                      </a:r>
                      <a:endParaRPr lang="en-GB" sz="1600" b="0" i="0" u="none" strike="noStrike">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dirty="0">
                          <a:effectLst/>
                        </a:rPr>
                        <a:t>Joseph</a:t>
                      </a:r>
                      <a:endParaRPr lang="en-GB" sz="1600" b="0" i="0" u="none" strike="noStrike" dirty="0">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dirty="0">
                          <a:effectLst/>
                        </a:rPr>
                        <a:t>75172532</a:t>
                      </a:r>
                      <a:endParaRPr lang="en-GB" sz="1600" b="1" i="0" u="none" strike="noStrike" dirty="0">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a:effectLst/>
                        </a:rPr>
                        <a:t>GRAF</a:t>
                      </a:r>
                      <a:endParaRPr lang="en-GB" sz="1600" b="0" i="0" u="none" strike="noStrike">
                        <a:solidFill>
                          <a:srgbClr val="000000"/>
                        </a:solidFill>
                        <a:effectLst/>
                        <a:latin typeface="Calibri" panose="020F0502020204030204" pitchFamily="34" charset="0"/>
                      </a:endParaRPr>
                    </a:p>
                  </a:txBody>
                  <a:tcPr marL="2742" marR="2742" marT="2742" marB="0" anchor="ctr"/>
                </a:tc>
                <a:extLst>
                  <a:ext uri="{0D108BD9-81ED-4DB2-BD59-A6C34878D82A}">
                    <a16:rowId xmlns:a16="http://schemas.microsoft.com/office/drawing/2014/main" val="3698865063"/>
                  </a:ext>
                </a:extLst>
              </a:tr>
              <a:tr h="355921">
                <a:tc>
                  <a:txBody>
                    <a:bodyPr/>
                    <a:lstStyle/>
                    <a:p>
                      <a:pPr algn="ctr" fontAlgn="b"/>
                      <a:r>
                        <a:rPr lang="en-GB" sz="1600" u="none" strike="noStrike" dirty="0">
                          <a:effectLst/>
                        </a:rPr>
                        <a:t>6</a:t>
                      </a:r>
                      <a:endParaRPr lang="en-GB" sz="1600" b="0" i="0" u="none" strike="noStrike" dirty="0">
                        <a:solidFill>
                          <a:srgbClr val="000000"/>
                        </a:solidFill>
                        <a:effectLst/>
                        <a:latin typeface="Calibri" panose="020F0502020204030204" pitchFamily="34" charset="0"/>
                      </a:endParaRPr>
                    </a:p>
                  </a:txBody>
                  <a:tcPr marL="2742" marR="2742" marT="2742" marB="0" anchor="b"/>
                </a:tc>
                <a:tc>
                  <a:txBody>
                    <a:bodyPr/>
                    <a:lstStyle/>
                    <a:p>
                      <a:pPr algn="ctr" fontAlgn="b"/>
                      <a:r>
                        <a:rPr lang="en-GB" sz="1600" u="none" strike="noStrike">
                          <a:effectLst/>
                        </a:rPr>
                        <a:t>OUEDRAOGO </a:t>
                      </a:r>
                      <a:endParaRPr lang="en-GB" sz="1600" b="0" i="0" u="none" strike="noStrike">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a:effectLst/>
                        </a:rPr>
                        <a:t>Ousmane</a:t>
                      </a:r>
                      <a:endParaRPr lang="en-GB" sz="1600" b="0" i="0" u="none" strike="noStrike">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dirty="0">
                          <a:effectLst/>
                        </a:rPr>
                        <a:t>78808532</a:t>
                      </a:r>
                      <a:endParaRPr lang="en-GB" sz="1600" b="1" i="0" u="none" strike="noStrike" dirty="0">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a:effectLst/>
                        </a:rPr>
                        <a:t>Konrad Adenaer</a:t>
                      </a:r>
                      <a:endParaRPr lang="en-GB" sz="1600" b="0" i="0" u="none" strike="noStrike">
                        <a:solidFill>
                          <a:srgbClr val="000000"/>
                        </a:solidFill>
                        <a:effectLst/>
                        <a:latin typeface="Calibri" panose="020F0502020204030204" pitchFamily="34" charset="0"/>
                      </a:endParaRPr>
                    </a:p>
                  </a:txBody>
                  <a:tcPr marL="2742" marR="2742" marT="2742" marB="0" anchor="ctr"/>
                </a:tc>
                <a:extLst>
                  <a:ext uri="{0D108BD9-81ED-4DB2-BD59-A6C34878D82A}">
                    <a16:rowId xmlns:a16="http://schemas.microsoft.com/office/drawing/2014/main" val="2231431435"/>
                  </a:ext>
                </a:extLst>
              </a:tr>
              <a:tr h="306882">
                <a:tc>
                  <a:txBody>
                    <a:bodyPr/>
                    <a:lstStyle/>
                    <a:p>
                      <a:pPr algn="ctr" fontAlgn="b"/>
                      <a:r>
                        <a:rPr lang="en-GB" sz="1600" u="none" strike="noStrike" dirty="0">
                          <a:effectLst/>
                        </a:rPr>
                        <a:t>7</a:t>
                      </a:r>
                      <a:endParaRPr lang="en-GB" sz="1600" b="0" i="0" u="none" strike="noStrike" dirty="0">
                        <a:solidFill>
                          <a:srgbClr val="000000"/>
                        </a:solidFill>
                        <a:effectLst/>
                        <a:latin typeface="Calibri" panose="020F0502020204030204" pitchFamily="34" charset="0"/>
                      </a:endParaRPr>
                    </a:p>
                  </a:txBody>
                  <a:tcPr marL="2742" marR="2742" marT="2742" marB="0" anchor="b"/>
                </a:tc>
                <a:tc>
                  <a:txBody>
                    <a:bodyPr/>
                    <a:lstStyle/>
                    <a:p>
                      <a:pPr algn="ctr" fontAlgn="b"/>
                      <a:r>
                        <a:rPr lang="en-GB" sz="1600" u="none" strike="noStrike">
                          <a:effectLst/>
                        </a:rPr>
                        <a:t>NANEMA</a:t>
                      </a:r>
                      <a:endParaRPr lang="en-GB" sz="1600" b="0" i="0" u="none" strike="noStrike">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a:effectLst/>
                        </a:rPr>
                        <a:t>Denis</a:t>
                      </a:r>
                      <a:endParaRPr lang="en-GB" sz="1600" b="0" i="0" u="none" strike="noStrike">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dirty="0">
                          <a:effectLst/>
                        </a:rPr>
                        <a:t>78126611</a:t>
                      </a:r>
                      <a:endParaRPr lang="en-GB" sz="1600" b="1" i="0" u="none" strike="noStrike" dirty="0">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a:effectLst/>
                        </a:rPr>
                        <a:t>MINEFID/Cadastre</a:t>
                      </a:r>
                      <a:endParaRPr lang="en-GB" sz="1600" b="0" i="0" u="none" strike="noStrike">
                        <a:solidFill>
                          <a:srgbClr val="000000"/>
                        </a:solidFill>
                        <a:effectLst/>
                        <a:latin typeface="Calibri" panose="020F0502020204030204" pitchFamily="34" charset="0"/>
                      </a:endParaRPr>
                    </a:p>
                  </a:txBody>
                  <a:tcPr marL="2742" marR="2742" marT="2742" marB="0" anchor="ctr"/>
                </a:tc>
                <a:extLst>
                  <a:ext uri="{0D108BD9-81ED-4DB2-BD59-A6C34878D82A}">
                    <a16:rowId xmlns:a16="http://schemas.microsoft.com/office/drawing/2014/main" val="4240351278"/>
                  </a:ext>
                </a:extLst>
              </a:tr>
              <a:tr h="355921">
                <a:tc>
                  <a:txBody>
                    <a:bodyPr/>
                    <a:lstStyle/>
                    <a:p>
                      <a:pPr algn="ctr" fontAlgn="b"/>
                      <a:r>
                        <a:rPr lang="en-GB" sz="1600" u="none" strike="noStrike" dirty="0">
                          <a:effectLst/>
                        </a:rPr>
                        <a:t>8</a:t>
                      </a:r>
                      <a:endParaRPr lang="en-GB" sz="1600" b="0" i="0" u="none" strike="noStrike" dirty="0">
                        <a:solidFill>
                          <a:srgbClr val="000000"/>
                        </a:solidFill>
                        <a:effectLst/>
                        <a:latin typeface="Calibri" panose="020F0502020204030204" pitchFamily="34" charset="0"/>
                      </a:endParaRPr>
                    </a:p>
                  </a:txBody>
                  <a:tcPr marL="2742" marR="2742" marT="2742" marB="0" anchor="b"/>
                </a:tc>
                <a:tc>
                  <a:txBody>
                    <a:bodyPr/>
                    <a:lstStyle/>
                    <a:p>
                      <a:pPr algn="ctr" fontAlgn="b"/>
                      <a:r>
                        <a:rPr lang="en-GB" sz="1600" u="none" strike="noStrike">
                          <a:effectLst/>
                        </a:rPr>
                        <a:t>PORGO</a:t>
                      </a:r>
                      <a:endParaRPr lang="en-GB" sz="1600" b="0" i="0" u="none" strike="noStrike">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a:effectLst/>
                        </a:rPr>
                        <a:t>Issouf</a:t>
                      </a:r>
                      <a:endParaRPr lang="en-GB" sz="1600" b="0" i="0" u="none" strike="noStrike">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dirty="0">
                          <a:effectLst/>
                        </a:rPr>
                        <a:t>70245046</a:t>
                      </a:r>
                      <a:endParaRPr lang="en-GB" sz="1600" b="1" i="0" u="none" strike="noStrike" dirty="0">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a:effectLst/>
                        </a:rPr>
                        <a:t>CPF</a:t>
                      </a:r>
                      <a:endParaRPr lang="en-GB" sz="1600" b="0" i="0" u="none" strike="noStrike">
                        <a:solidFill>
                          <a:srgbClr val="000000"/>
                        </a:solidFill>
                        <a:effectLst/>
                        <a:latin typeface="Calibri" panose="020F0502020204030204" pitchFamily="34" charset="0"/>
                      </a:endParaRPr>
                    </a:p>
                  </a:txBody>
                  <a:tcPr marL="2742" marR="2742" marT="2742" marB="0" anchor="ctr"/>
                </a:tc>
                <a:extLst>
                  <a:ext uri="{0D108BD9-81ED-4DB2-BD59-A6C34878D82A}">
                    <a16:rowId xmlns:a16="http://schemas.microsoft.com/office/drawing/2014/main" val="377009255"/>
                  </a:ext>
                </a:extLst>
              </a:tr>
              <a:tr h="355921">
                <a:tc>
                  <a:txBody>
                    <a:bodyPr/>
                    <a:lstStyle/>
                    <a:p>
                      <a:pPr algn="ctr" fontAlgn="b"/>
                      <a:r>
                        <a:rPr lang="en-GB" sz="1600" u="none" strike="noStrike" dirty="0">
                          <a:effectLst/>
                        </a:rPr>
                        <a:t>9</a:t>
                      </a:r>
                      <a:endParaRPr lang="en-GB" sz="1600" b="0" i="0" u="none" strike="noStrike" dirty="0">
                        <a:solidFill>
                          <a:srgbClr val="000000"/>
                        </a:solidFill>
                        <a:effectLst/>
                        <a:latin typeface="Calibri" panose="020F0502020204030204" pitchFamily="34" charset="0"/>
                      </a:endParaRPr>
                    </a:p>
                  </a:txBody>
                  <a:tcPr marL="2742" marR="2742" marT="2742" marB="0" anchor="b"/>
                </a:tc>
                <a:tc>
                  <a:txBody>
                    <a:bodyPr/>
                    <a:lstStyle/>
                    <a:p>
                      <a:pPr algn="ctr" fontAlgn="b"/>
                      <a:r>
                        <a:rPr lang="en-GB" sz="1600" u="none" strike="noStrike">
                          <a:effectLst/>
                        </a:rPr>
                        <a:t>OUEDRAOGO </a:t>
                      </a:r>
                      <a:endParaRPr lang="en-GB" sz="1600" b="0" i="0" u="none" strike="noStrike">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a:effectLst/>
                        </a:rPr>
                        <a:t>Modeste </a:t>
                      </a:r>
                      <a:endParaRPr lang="en-GB" sz="1600" b="0" i="0" u="none" strike="noStrike">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a:effectLst/>
                        </a:rPr>
                        <a:t>78 30 05 08</a:t>
                      </a:r>
                      <a:endParaRPr lang="en-GB" sz="1600" b="1" i="0" u="none" strike="noStrike">
                        <a:solidFill>
                          <a:srgbClr val="000000"/>
                        </a:solidFill>
                        <a:effectLst/>
                        <a:latin typeface="Calibri" panose="020F0502020204030204" pitchFamily="34" charset="0"/>
                      </a:endParaRPr>
                    </a:p>
                  </a:txBody>
                  <a:tcPr marL="24678" marR="2742" marT="2742" marB="0" anchor="ctr"/>
                </a:tc>
                <a:tc>
                  <a:txBody>
                    <a:bodyPr/>
                    <a:lstStyle/>
                    <a:p>
                      <a:pPr algn="ctr" fontAlgn="b"/>
                      <a:r>
                        <a:rPr lang="en-GB" sz="1600" u="none" strike="noStrike" dirty="0">
                          <a:effectLst/>
                        </a:rPr>
                        <a:t>FIAB</a:t>
                      </a:r>
                      <a:endParaRPr lang="en-GB" sz="1600" b="0" i="0" u="none" strike="noStrike" dirty="0">
                        <a:solidFill>
                          <a:srgbClr val="000000"/>
                        </a:solidFill>
                        <a:effectLst/>
                        <a:latin typeface="Calibri" panose="020F0502020204030204" pitchFamily="34" charset="0"/>
                      </a:endParaRPr>
                    </a:p>
                  </a:txBody>
                  <a:tcPr marL="2742" marR="2742" marT="2742" marB="0" anchor="ctr"/>
                </a:tc>
                <a:extLst>
                  <a:ext uri="{0D108BD9-81ED-4DB2-BD59-A6C34878D82A}">
                    <a16:rowId xmlns:a16="http://schemas.microsoft.com/office/drawing/2014/main" val="2733066399"/>
                  </a:ext>
                </a:extLst>
              </a:tr>
              <a:tr h="355921">
                <a:tc>
                  <a:txBody>
                    <a:bodyPr/>
                    <a:lstStyle/>
                    <a:p>
                      <a:pPr algn="ctr" fontAlgn="b"/>
                      <a:r>
                        <a:rPr lang="en-GB" sz="1600" u="none" strike="noStrike">
                          <a:effectLst/>
                        </a:rPr>
                        <a:t>10</a:t>
                      </a:r>
                      <a:endParaRPr lang="en-GB" sz="1600" b="0" i="0" u="none" strike="noStrike">
                        <a:solidFill>
                          <a:srgbClr val="000000"/>
                        </a:solidFill>
                        <a:effectLst/>
                        <a:latin typeface="Calibri" panose="020F0502020204030204" pitchFamily="34" charset="0"/>
                      </a:endParaRPr>
                    </a:p>
                  </a:txBody>
                  <a:tcPr marL="2742" marR="2742" marT="2742" marB="0" anchor="b"/>
                </a:tc>
                <a:tc>
                  <a:txBody>
                    <a:bodyPr/>
                    <a:lstStyle/>
                    <a:p>
                      <a:pPr algn="ctr" fontAlgn="b"/>
                      <a:r>
                        <a:rPr lang="en-GB" sz="1600" u="none" strike="noStrike">
                          <a:effectLst/>
                        </a:rPr>
                        <a:t>Barry </a:t>
                      </a:r>
                      <a:endParaRPr lang="en-GB" sz="1600" b="0" i="0" u="none" strike="noStrike">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a:effectLst/>
                        </a:rPr>
                        <a:t>Hassan</a:t>
                      </a:r>
                      <a:endParaRPr lang="en-GB" sz="1600" b="0" i="0" u="none" strike="noStrike">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a:effectLst/>
                        </a:rPr>
                        <a:t>70202843</a:t>
                      </a:r>
                      <a:endParaRPr lang="en-GB" sz="1600" b="1" i="0" u="none" strike="noStrike">
                        <a:solidFill>
                          <a:srgbClr val="000000"/>
                        </a:solidFill>
                        <a:effectLst/>
                        <a:latin typeface="Calibri" panose="020F0502020204030204" pitchFamily="34" charset="0"/>
                      </a:endParaRPr>
                    </a:p>
                  </a:txBody>
                  <a:tcPr marL="2742" marR="2742" marT="2742" marB="0" anchor="ctr"/>
                </a:tc>
                <a:tc>
                  <a:txBody>
                    <a:bodyPr/>
                    <a:lstStyle/>
                    <a:p>
                      <a:pPr algn="ctr" fontAlgn="b"/>
                      <a:r>
                        <a:rPr lang="en-GB" sz="1600" u="none" strike="noStrike" dirty="0">
                          <a:effectLst/>
                        </a:rPr>
                        <a:t>RECITAG</a:t>
                      </a:r>
                      <a:endParaRPr lang="en-GB" sz="1600" b="0" i="0" u="none" strike="noStrike" dirty="0">
                        <a:solidFill>
                          <a:srgbClr val="000000"/>
                        </a:solidFill>
                        <a:effectLst/>
                        <a:latin typeface="Calibri" panose="020F0502020204030204" pitchFamily="34" charset="0"/>
                      </a:endParaRPr>
                    </a:p>
                  </a:txBody>
                  <a:tcPr marL="2742" marR="2742" marT="2742" marB="0" anchor="ctr"/>
                </a:tc>
                <a:extLst>
                  <a:ext uri="{0D108BD9-81ED-4DB2-BD59-A6C34878D82A}">
                    <a16:rowId xmlns:a16="http://schemas.microsoft.com/office/drawing/2014/main" val="3440834068"/>
                  </a:ext>
                </a:extLst>
              </a:tr>
            </a:tbl>
          </a:graphicData>
        </a:graphic>
      </p:graphicFrame>
    </p:spTree>
    <p:extLst>
      <p:ext uri="{BB962C8B-B14F-4D97-AF65-F5344CB8AC3E}">
        <p14:creationId xmlns:p14="http://schemas.microsoft.com/office/powerpoint/2010/main" val="3100887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B1E5D5A-B7CA-4AC4-869D-29ECD6A45549}"/>
              </a:ext>
            </a:extLst>
          </p:cNvPr>
          <p:cNvSpPr>
            <a:spLocks noGrp="1"/>
          </p:cNvSpPr>
          <p:nvPr>
            <p:ph type="ctrTitle"/>
          </p:nvPr>
        </p:nvSpPr>
        <p:spPr>
          <a:xfrm>
            <a:off x="2197403" y="408570"/>
            <a:ext cx="4763589" cy="905992"/>
          </a:xfrm>
        </p:spPr>
        <p:txBody>
          <a:bodyPr>
            <a:noAutofit/>
          </a:bodyPr>
          <a:lstStyle/>
          <a:p>
            <a:pPr algn="l">
              <a:lnSpc>
                <a:spcPct val="120000"/>
              </a:lnSpc>
              <a:spcBef>
                <a:spcPts val="1200"/>
              </a:spcBef>
            </a:pPr>
            <a:r>
              <a:rPr lang="en-US" sz="3600" dirty="0" smtClean="0"/>
              <a:t>3</a:t>
            </a:r>
            <a:r>
              <a:rPr lang="en-US" sz="3600" dirty="0"/>
              <a:t>. Maturity of the </a:t>
            </a:r>
            <a:r>
              <a:rPr lang="en-US" sz="3600" dirty="0" smtClean="0"/>
              <a:t>PMAF </a:t>
            </a:r>
            <a:endParaRPr lang="en-US" sz="3600" dirty="0"/>
          </a:p>
        </p:txBody>
      </p:sp>
      <p:sp>
        <p:nvSpPr>
          <p:cNvPr id="8" name="Subtitle 2">
            <a:extLst>
              <a:ext uri="{FF2B5EF4-FFF2-40B4-BE49-F238E27FC236}">
                <a16:creationId xmlns:a16="http://schemas.microsoft.com/office/drawing/2014/main" id="{37942C36-AD18-C798-75A3-0C814D8AB265}"/>
              </a:ext>
            </a:extLst>
          </p:cNvPr>
          <p:cNvSpPr txBox="1">
            <a:spLocks/>
          </p:cNvSpPr>
          <p:nvPr/>
        </p:nvSpPr>
        <p:spPr>
          <a:xfrm>
            <a:off x="271361" y="2535536"/>
            <a:ext cx="1208605" cy="8480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Burkina  Faso</a:t>
            </a:r>
            <a:endParaRPr lang="en-US" dirty="0"/>
          </a:p>
        </p:txBody>
      </p:sp>
      <p:pic>
        <p:nvPicPr>
          <p:cNvPr id="9" name="Picture 6" descr="Drapeau du Burkina Faso — Wikipé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94" y="1563619"/>
            <a:ext cx="1457875" cy="9719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1729236" y="1556241"/>
            <a:ext cx="5231756" cy="4252309"/>
          </a:xfrm>
          <a:prstGeom prst="rect">
            <a:avLst/>
          </a:prstGeom>
        </p:spPr>
      </p:pic>
      <p:pic>
        <p:nvPicPr>
          <p:cNvPr id="10" name="Picture 9"/>
          <p:cNvPicPr>
            <a:picLocks noChangeAspect="1"/>
          </p:cNvPicPr>
          <p:nvPr/>
        </p:nvPicPr>
        <p:blipFill>
          <a:blip r:embed="rId4"/>
          <a:stretch>
            <a:fillRect/>
          </a:stretch>
        </p:blipFill>
        <p:spPr>
          <a:xfrm>
            <a:off x="6960992" y="1556241"/>
            <a:ext cx="5151120" cy="4252308"/>
          </a:xfrm>
          <a:prstGeom prst="rect">
            <a:avLst/>
          </a:prstGeom>
        </p:spPr>
      </p:pic>
      <p:sp>
        <p:nvSpPr>
          <p:cNvPr id="11" name="Textfeld 13">
            <a:extLst>
              <a:ext uri="{FF2B5EF4-FFF2-40B4-BE49-F238E27FC236}">
                <a16:creationId xmlns:a16="http://schemas.microsoft.com/office/drawing/2014/main" id="{DB3C0A29-3501-3494-A56E-7A4D915DE388}"/>
              </a:ext>
            </a:extLst>
          </p:cNvPr>
          <p:cNvSpPr txBox="1"/>
          <p:nvPr/>
        </p:nvSpPr>
        <p:spPr>
          <a:xfrm>
            <a:off x="6960992" y="529410"/>
            <a:ext cx="1983202" cy="905992"/>
          </a:xfrm>
          <a:prstGeom prst="rect">
            <a:avLst/>
          </a:prstGeom>
          <a:solidFill>
            <a:schemeClr val="accent5">
              <a:lumMod val="20000"/>
              <a:lumOff val="80000"/>
            </a:schemeClr>
          </a:solidFill>
        </p:spPr>
        <p:txBody>
          <a:bodyPr wrap="square" rtlCol="0">
            <a:noAutofit/>
          </a:bodyPr>
          <a:lstStyle/>
          <a:p>
            <a:r>
              <a:rPr lang="en-US" sz="1600" dirty="0" smtClean="0"/>
              <a:t>Each of the statement was discussed in plenary</a:t>
            </a:r>
            <a:endParaRPr lang="en-US" sz="1600" dirty="0"/>
          </a:p>
        </p:txBody>
      </p:sp>
    </p:spTree>
    <p:extLst>
      <p:ext uri="{BB962C8B-B14F-4D97-AF65-F5344CB8AC3E}">
        <p14:creationId xmlns:p14="http://schemas.microsoft.com/office/powerpoint/2010/main" val="1360734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DB3C0A29-3501-3494-A56E-7A4D915DE388}"/>
              </a:ext>
            </a:extLst>
          </p:cNvPr>
          <p:cNvSpPr txBox="1"/>
          <p:nvPr/>
        </p:nvSpPr>
        <p:spPr>
          <a:xfrm>
            <a:off x="318533" y="1651838"/>
            <a:ext cx="1836838" cy="2998539"/>
          </a:xfrm>
          <a:prstGeom prst="rect">
            <a:avLst/>
          </a:prstGeom>
          <a:solidFill>
            <a:schemeClr val="accent5">
              <a:lumMod val="20000"/>
              <a:lumOff val="80000"/>
            </a:schemeClr>
          </a:solidFill>
        </p:spPr>
        <p:txBody>
          <a:bodyPr wrap="square" rtlCol="0">
            <a:noAutofit/>
          </a:bodyPr>
          <a:lstStyle/>
          <a:p>
            <a:r>
              <a:rPr lang="en-US" sz="1400" b="1" u="sng" dirty="0" smtClean="0"/>
              <a:t>OBJECTIVE</a:t>
            </a:r>
          </a:p>
          <a:p>
            <a:endParaRPr lang="en-US" sz="1400" dirty="0" smtClean="0"/>
          </a:p>
          <a:p>
            <a:r>
              <a:rPr lang="en-US" sz="1400" dirty="0" smtClean="0"/>
              <a:t>The PMAF mandate and objective is well defined (contribute to tenure security and food security. However, not sufficiently communicated to all members especially the new ones joining the platform.</a:t>
            </a:r>
            <a:endParaRPr lang="en-US" sz="1400" dirty="0"/>
          </a:p>
        </p:txBody>
      </p:sp>
      <p:graphicFrame>
        <p:nvGraphicFramePr>
          <p:cNvPr id="15" name="Table 14"/>
          <p:cNvGraphicFramePr>
            <a:graphicFrameLocks noGrp="1"/>
          </p:cNvGraphicFramePr>
          <p:nvPr>
            <p:extLst>
              <p:ext uri="{D42A27DB-BD31-4B8C-83A1-F6EECF244321}">
                <p14:modId xmlns:p14="http://schemas.microsoft.com/office/powerpoint/2010/main" val="476374949"/>
              </p:ext>
            </p:extLst>
          </p:nvPr>
        </p:nvGraphicFramePr>
        <p:xfrm>
          <a:off x="2338250" y="702745"/>
          <a:ext cx="9392195" cy="5340819"/>
        </p:xfrm>
        <a:graphic>
          <a:graphicData uri="http://schemas.openxmlformats.org/drawingml/2006/table">
            <a:tbl>
              <a:tblPr firstRow="1" firstCol="1" bandRow="1">
                <a:tableStyleId>{5C22544A-7EE6-4342-B048-85BDC9FD1C3A}</a:tableStyleId>
              </a:tblPr>
              <a:tblGrid>
                <a:gridCol w="1136469">
                  <a:extLst>
                    <a:ext uri="{9D8B030D-6E8A-4147-A177-3AD203B41FA5}">
                      <a16:colId xmlns:a16="http://schemas.microsoft.com/office/drawing/2014/main" val="3492518884"/>
                    </a:ext>
                  </a:extLst>
                </a:gridCol>
                <a:gridCol w="1665959">
                  <a:extLst>
                    <a:ext uri="{9D8B030D-6E8A-4147-A177-3AD203B41FA5}">
                      <a16:colId xmlns:a16="http://schemas.microsoft.com/office/drawing/2014/main" val="3917181258"/>
                    </a:ext>
                  </a:extLst>
                </a:gridCol>
                <a:gridCol w="3415492">
                  <a:extLst>
                    <a:ext uri="{9D8B030D-6E8A-4147-A177-3AD203B41FA5}">
                      <a16:colId xmlns:a16="http://schemas.microsoft.com/office/drawing/2014/main" val="1171349903"/>
                    </a:ext>
                  </a:extLst>
                </a:gridCol>
                <a:gridCol w="3174275">
                  <a:extLst>
                    <a:ext uri="{9D8B030D-6E8A-4147-A177-3AD203B41FA5}">
                      <a16:colId xmlns:a16="http://schemas.microsoft.com/office/drawing/2014/main" val="3940545944"/>
                    </a:ext>
                  </a:extLst>
                </a:gridCol>
              </a:tblGrid>
              <a:tr h="775168">
                <a:tc>
                  <a:txBody>
                    <a:bodyPr/>
                    <a:lstStyle/>
                    <a:p>
                      <a:pPr algn="ctr">
                        <a:lnSpc>
                          <a:spcPct val="107000"/>
                        </a:lnSpc>
                        <a:spcAft>
                          <a:spcPts val="0"/>
                        </a:spcAft>
                      </a:pPr>
                      <a:r>
                        <a:rPr lang="en-GB" sz="1400" dirty="0" err="1">
                          <a:effectLst/>
                        </a:rPr>
                        <a:t>Composante</a:t>
                      </a:r>
                      <a:r>
                        <a:rPr lang="en-GB" sz="1400" dirty="0">
                          <a:effectLst/>
                        </a:rPr>
                        <a:t> </a:t>
                      </a:r>
                      <a:r>
                        <a:rPr lang="en-GB" sz="1400" dirty="0" err="1">
                          <a:effectLst/>
                        </a:rPr>
                        <a:t>organisationnelle</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algn="ctr">
                        <a:lnSpc>
                          <a:spcPct val="107000"/>
                        </a:lnSpc>
                        <a:spcAft>
                          <a:spcPts val="0"/>
                        </a:spcAft>
                      </a:pPr>
                      <a:r>
                        <a:rPr lang="en-GB" sz="1400" dirty="0" err="1">
                          <a:effectLst/>
                        </a:rPr>
                        <a:t>Déclaration</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algn="ctr">
                        <a:lnSpc>
                          <a:spcPct val="107000"/>
                        </a:lnSpc>
                        <a:spcAft>
                          <a:spcPts val="0"/>
                        </a:spcAft>
                      </a:pPr>
                      <a:r>
                        <a:rPr lang="fr-FR" sz="1400" dirty="0">
                          <a:effectLst/>
                        </a:rPr>
                        <a:t>Veuillez utiliser les questions de réflexion suivantes pour réfléchir à votre évaluation de l'énoncé</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algn="ctr">
                        <a:lnSpc>
                          <a:spcPct val="107000"/>
                        </a:lnSpc>
                        <a:spcAft>
                          <a:spcPts val="0"/>
                        </a:spcAft>
                      </a:pPr>
                      <a:r>
                        <a:rPr lang="fr-FR" sz="1400" dirty="0">
                          <a:effectLst/>
                        </a:rPr>
                        <a:t>Réponses et commentaires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extLst>
                  <a:ext uri="{0D108BD9-81ED-4DB2-BD59-A6C34878D82A}">
                    <a16:rowId xmlns:a16="http://schemas.microsoft.com/office/drawing/2014/main" val="679001909"/>
                  </a:ext>
                </a:extLst>
              </a:tr>
              <a:tr h="1095470">
                <a:tc>
                  <a:txBody>
                    <a:bodyPr/>
                    <a:lstStyle/>
                    <a:p>
                      <a:pPr algn="ctr">
                        <a:lnSpc>
                          <a:spcPct val="107000"/>
                        </a:lnSpc>
                        <a:spcAft>
                          <a:spcPts val="0"/>
                        </a:spcAft>
                      </a:pPr>
                      <a:r>
                        <a:rPr lang="fr-FR" sz="1400">
                          <a:effectLst/>
                        </a:rPr>
                        <a:t>OBJECTIF</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marL="0" lvl="0" indent="0" rtl="0">
                        <a:lnSpc>
                          <a:spcPct val="107000"/>
                        </a:lnSpc>
                        <a:spcAft>
                          <a:spcPts val="0"/>
                        </a:spcAft>
                        <a:buFont typeface="+mj-lt"/>
                        <a:buNone/>
                      </a:pPr>
                      <a:r>
                        <a:rPr lang="fr-FR" sz="1400" dirty="0" smtClean="0">
                          <a:effectLst/>
                        </a:rPr>
                        <a:t>1. Nous </a:t>
                      </a:r>
                      <a:r>
                        <a:rPr lang="fr-FR" sz="1400" dirty="0">
                          <a:effectLst/>
                        </a:rPr>
                        <a:t>sommes tous conscients de l'objectif de la PMAF</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400">
                          <a:effectLst/>
                        </a:rPr>
                        <a:t>Quel est exactement le but de la PMAF ? oui, </a:t>
                      </a:r>
                      <a:endParaRPr lang="en-GB" sz="1400">
                        <a:effectLst/>
                      </a:endParaRPr>
                    </a:p>
                    <a:p>
                      <a:pPr marL="342900" lvl="0" indent="-342900">
                        <a:lnSpc>
                          <a:spcPct val="107000"/>
                        </a:lnSpc>
                        <a:spcAft>
                          <a:spcPts val="0"/>
                        </a:spcAft>
                        <a:buFont typeface="Calibri" panose="020F0502020204030204" pitchFamily="34" charset="0"/>
                        <a:buChar char="-"/>
                      </a:pPr>
                      <a:r>
                        <a:rPr lang="fr-FR" sz="1400">
                          <a:effectLst/>
                        </a:rPr>
                        <a:t>Sommes-nous tous conscients du but de la pmaf ?  oui</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400" dirty="0">
                          <a:effectLst/>
                        </a:rPr>
                        <a:t>Son but c’est de contribuer à la réalisation d’un droit à l’alimentation par la sécurisation foncière des exploitants à petite échelle</a:t>
                      </a:r>
                      <a:endParaRPr lang="en-GB" sz="1400" dirty="0">
                        <a:effectLst/>
                      </a:endParaRPr>
                    </a:p>
                    <a:p>
                      <a:pPr marL="342900" lvl="0" indent="-342900">
                        <a:lnSpc>
                          <a:spcPct val="107000"/>
                        </a:lnSpc>
                        <a:spcAft>
                          <a:spcPts val="0"/>
                        </a:spcAft>
                        <a:buFont typeface="Calibri" panose="020F0502020204030204" pitchFamily="34" charset="0"/>
                        <a:buChar char="-"/>
                      </a:pPr>
                      <a:r>
                        <a:rPr lang="fr-FR" sz="1400" dirty="0" smtClean="0">
                          <a:effectLst/>
                        </a:rPr>
                        <a:t>Oui</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extLst>
                  <a:ext uri="{0D108BD9-81ED-4DB2-BD59-A6C34878D82A}">
                    <a16:rowId xmlns:a16="http://schemas.microsoft.com/office/drawing/2014/main" val="1202689885"/>
                  </a:ext>
                </a:extLst>
              </a:tr>
              <a:tr h="1128997">
                <a:tc>
                  <a:txBody>
                    <a:bodyPr/>
                    <a:lstStyle/>
                    <a:p>
                      <a:pPr algn="ctr">
                        <a:lnSpc>
                          <a:spcPct val="107000"/>
                        </a:lnSpc>
                        <a:spcAft>
                          <a:spcPts val="0"/>
                        </a:spcAft>
                      </a:pPr>
                      <a:r>
                        <a:rPr lang="fr-FR" sz="1400">
                          <a:effectLst/>
                        </a:rPr>
                        <a:t>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marL="0" lvl="0" indent="0" rtl="0">
                        <a:lnSpc>
                          <a:spcPct val="107000"/>
                        </a:lnSpc>
                        <a:spcAft>
                          <a:spcPts val="0"/>
                        </a:spcAft>
                        <a:buFont typeface="+mj-lt"/>
                        <a:buNone/>
                      </a:pPr>
                      <a:r>
                        <a:rPr lang="fr-FR" sz="1400" dirty="0" smtClean="0">
                          <a:effectLst/>
                        </a:rPr>
                        <a:t>2. notre </a:t>
                      </a:r>
                      <a:r>
                        <a:rPr lang="fr-FR" sz="1400" dirty="0">
                          <a:effectLst/>
                        </a:rPr>
                        <a:t>objectif et notre récit du MAP inspirent et attirent de nouveaux acteurs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400">
                          <a:effectLst/>
                        </a:rPr>
                        <a:t>Communiquons-nous l'objectif et le récit connexe de la PMAF à des personnes extérieures ?</a:t>
                      </a:r>
                      <a:endParaRPr lang="en-GB" sz="1400">
                        <a:effectLst/>
                      </a:endParaRPr>
                    </a:p>
                    <a:p>
                      <a:pPr marL="342900" lvl="0" indent="-342900">
                        <a:lnSpc>
                          <a:spcPct val="107000"/>
                        </a:lnSpc>
                        <a:spcAft>
                          <a:spcPts val="0"/>
                        </a:spcAft>
                        <a:buFont typeface="Calibri" panose="020F0502020204030204" pitchFamily="34" charset="0"/>
                        <a:buChar char="-"/>
                      </a:pPr>
                      <a:r>
                        <a:rPr lang="fr-FR" sz="1400">
                          <a:effectLst/>
                        </a:rPr>
                        <a:t>Comment les nouveaux acteurs réagissent-ils au but/récit de la PMAF ?</a:t>
                      </a:r>
                      <a:endParaRPr lang="en-GB" sz="1400">
                        <a:effectLst/>
                      </a:endParaRPr>
                    </a:p>
                    <a:p>
                      <a:pPr marL="342900" lvl="0" indent="-342900">
                        <a:lnSpc>
                          <a:spcPct val="107000"/>
                        </a:lnSpc>
                        <a:spcAft>
                          <a:spcPts val="0"/>
                        </a:spcAft>
                        <a:buFont typeface="Calibri" panose="020F0502020204030204" pitchFamily="34" charset="0"/>
                        <a:buChar char="-"/>
                      </a:pPr>
                      <a:r>
                        <a:rPr lang="fr-FR" sz="1400">
                          <a:effectLst/>
                        </a:rPr>
                        <a:t>Les gens viennent-ils spontanément pour participer à la PMAF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400" dirty="0">
                          <a:effectLst/>
                        </a:rPr>
                        <a:t>Oui, mais pas suffisant </a:t>
                      </a:r>
                      <a:endParaRPr lang="en-GB" sz="1400" dirty="0">
                        <a:effectLst/>
                      </a:endParaRPr>
                    </a:p>
                    <a:p>
                      <a:pPr marL="342900" lvl="0" indent="-342900">
                        <a:lnSpc>
                          <a:spcPct val="107000"/>
                        </a:lnSpc>
                        <a:spcAft>
                          <a:spcPts val="0"/>
                        </a:spcAft>
                        <a:buFont typeface="Calibri" panose="020F0502020204030204" pitchFamily="34" charset="0"/>
                        <a:buChar char="-"/>
                      </a:pPr>
                      <a:r>
                        <a:rPr lang="fr-FR" sz="1400" dirty="0">
                          <a:effectLst/>
                        </a:rPr>
                        <a:t>Les documents de la PMAF ne sont pas immédiatement partagés avec les nouveaux adhérents ; du coup, tout le monde n’est pas au même niveau d’informations sur la PMAF.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extLst>
                  <a:ext uri="{0D108BD9-81ED-4DB2-BD59-A6C34878D82A}">
                    <a16:rowId xmlns:a16="http://schemas.microsoft.com/office/drawing/2014/main" val="3789574658"/>
                  </a:ext>
                </a:extLst>
              </a:tr>
              <a:tr h="1550336">
                <a:tc>
                  <a:txBody>
                    <a:bodyPr/>
                    <a:lstStyle/>
                    <a:p>
                      <a:pPr algn="ctr">
                        <a:lnSpc>
                          <a:spcPct val="107000"/>
                        </a:lnSpc>
                        <a:spcAft>
                          <a:spcPts val="0"/>
                        </a:spcAft>
                      </a:pPr>
                      <a:r>
                        <a:rPr lang="fr-FR" sz="1400">
                          <a:effectLst/>
                        </a:rPr>
                        <a:t>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marL="0" lvl="0" indent="0" rtl="0">
                        <a:lnSpc>
                          <a:spcPct val="107000"/>
                        </a:lnSpc>
                        <a:spcAft>
                          <a:spcPts val="0"/>
                        </a:spcAft>
                        <a:buFont typeface="+mj-lt"/>
                        <a:buNone/>
                      </a:pPr>
                      <a:r>
                        <a:rPr lang="fr-FR" sz="1400" dirty="0" smtClean="0">
                          <a:effectLst/>
                        </a:rPr>
                        <a:t>3. Nous </a:t>
                      </a:r>
                      <a:r>
                        <a:rPr lang="fr-FR" sz="1400" dirty="0">
                          <a:effectLst/>
                        </a:rPr>
                        <a:t>nous concentrons sur les droits des plus vulnérables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400">
                          <a:effectLst/>
                        </a:rPr>
                        <a:t>Incluons-nous les plus vulnérables dans nos structures de la PMAF ?</a:t>
                      </a:r>
                      <a:endParaRPr lang="en-GB" sz="1400">
                        <a:effectLst/>
                      </a:endParaRPr>
                    </a:p>
                    <a:p>
                      <a:pPr marL="342900" lvl="0" indent="-342900">
                        <a:lnSpc>
                          <a:spcPct val="107000"/>
                        </a:lnSpc>
                        <a:spcAft>
                          <a:spcPts val="0"/>
                        </a:spcAft>
                        <a:buFont typeface="Calibri" panose="020F0502020204030204" pitchFamily="34" charset="0"/>
                        <a:buChar char="-"/>
                      </a:pPr>
                      <a:r>
                        <a:rPr lang="fr-FR" sz="1400">
                          <a:effectLst/>
                        </a:rPr>
                        <a:t>Comprenons-nous les besoins et les droits des plus vulnérables ?</a:t>
                      </a:r>
                      <a:endParaRPr lang="en-GB" sz="1400">
                        <a:effectLst/>
                      </a:endParaRPr>
                    </a:p>
                    <a:p>
                      <a:pPr marL="342900" lvl="0" indent="-342900">
                        <a:lnSpc>
                          <a:spcPct val="107000"/>
                        </a:lnSpc>
                        <a:spcAft>
                          <a:spcPts val="0"/>
                        </a:spcAft>
                        <a:buFont typeface="Calibri" panose="020F0502020204030204" pitchFamily="34" charset="0"/>
                        <a:buChar char="-"/>
                      </a:pPr>
                      <a:r>
                        <a:rPr lang="fr-FR" sz="1400">
                          <a:effectLst/>
                        </a:rPr>
                        <a:t>Les droits et les besoins des plus vulnérables sont-ils au premier plan lorsqu'il s'agit de stratégie, de planification et d'activités quotidiennes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400" dirty="0">
                          <a:effectLst/>
                        </a:rPr>
                        <a:t>Lorsque nous élaborons les stratégies ou plan d’action, la priorité est donnée aux plus vulnérables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extLst>
                  <a:ext uri="{0D108BD9-81ED-4DB2-BD59-A6C34878D82A}">
                    <a16:rowId xmlns:a16="http://schemas.microsoft.com/office/drawing/2014/main" val="2573867265"/>
                  </a:ext>
                </a:extLst>
              </a:tr>
            </a:tbl>
          </a:graphicData>
        </a:graphic>
      </p:graphicFrame>
    </p:spTree>
    <p:extLst>
      <p:ext uri="{BB962C8B-B14F-4D97-AF65-F5344CB8AC3E}">
        <p14:creationId xmlns:p14="http://schemas.microsoft.com/office/powerpoint/2010/main" val="1018145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3912486137"/>
              </p:ext>
            </p:extLst>
          </p:nvPr>
        </p:nvGraphicFramePr>
        <p:xfrm>
          <a:off x="2168433" y="718457"/>
          <a:ext cx="9235441" cy="5479353"/>
        </p:xfrm>
        <a:graphic>
          <a:graphicData uri="http://schemas.openxmlformats.org/drawingml/2006/table">
            <a:tbl>
              <a:tblPr firstRow="1" firstCol="1" bandRow="1">
                <a:tableStyleId>{5C22544A-7EE6-4342-B048-85BDC9FD1C3A}</a:tableStyleId>
              </a:tblPr>
              <a:tblGrid>
                <a:gridCol w="1067256">
                  <a:extLst>
                    <a:ext uri="{9D8B030D-6E8A-4147-A177-3AD203B41FA5}">
                      <a16:colId xmlns:a16="http://schemas.microsoft.com/office/drawing/2014/main" val="3492518884"/>
                    </a:ext>
                  </a:extLst>
                </a:gridCol>
                <a:gridCol w="1763196">
                  <a:extLst>
                    <a:ext uri="{9D8B030D-6E8A-4147-A177-3AD203B41FA5}">
                      <a16:colId xmlns:a16="http://schemas.microsoft.com/office/drawing/2014/main" val="3917181258"/>
                    </a:ext>
                  </a:extLst>
                </a:gridCol>
                <a:gridCol w="4432497">
                  <a:extLst>
                    <a:ext uri="{9D8B030D-6E8A-4147-A177-3AD203B41FA5}">
                      <a16:colId xmlns:a16="http://schemas.microsoft.com/office/drawing/2014/main" val="1171349903"/>
                    </a:ext>
                  </a:extLst>
                </a:gridCol>
                <a:gridCol w="1972492">
                  <a:extLst>
                    <a:ext uri="{9D8B030D-6E8A-4147-A177-3AD203B41FA5}">
                      <a16:colId xmlns:a16="http://schemas.microsoft.com/office/drawing/2014/main" val="3940545944"/>
                    </a:ext>
                  </a:extLst>
                </a:gridCol>
              </a:tblGrid>
              <a:tr h="179276">
                <a:tc>
                  <a:txBody>
                    <a:bodyPr/>
                    <a:lstStyle/>
                    <a:p>
                      <a:pPr algn="ctr">
                        <a:lnSpc>
                          <a:spcPct val="107000"/>
                        </a:lnSpc>
                        <a:spcAft>
                          <a:spcPts val="0"/>
                        </a:spcAft>
                      </a:pPr>
                      <a:r>
                        <a:rPr lang="en-GB" sz="1600" dirty="0" err="1">
                          <a:effectLst/>
                        </a:rPr>
                        <a:t>Composante</a:t>
                      </a:r>
                      <a:r>
                        <a:rPr lang="en-GB" sz="1600" dirty="0">
                          <a:effectLst/>
                        </a:rPr>
                        <a:t> </a:t>
                      </a:r>
                      <a:r>
                        <a:rPr lang="en-GB" sz="1600" dirty="0" err="1">
                          <a:effectLst/>
                        </a:rPr>
                        <a:t>organisationnelle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algn="ctr">
                        <a:lnSpc>
                          <a:spcPct val="107000"/>
                        </a:lnSpc>
                        <a:spcAft>
                          <a:spcPts val="0"/>
                        </a:spcAft>
                      </a:pPr>
                      <a:r>
                        <a:rPr lang="en-GB" sz="1600">
                          <a:effectLst/>
                        </a:rPr>
                        <a:t>Déclaration</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algn="ctr">
                        <a:lnSpc>
                          <a:spcPct val="107000"/>
                        </a:lnSpc>
                        <a:spcAft>
                          <a:spcPts val="0"/>
                        </a:spcAft>
                      </a:pPr>
                      <a:r>
                        <a:rPr lang="fr-FR" sz="1600" dirty="0">
                          <a:effectLst/>
                        </a:rPr>
                        <a:t>Veuillez utiliser les questions de réflexion suivantes pour réfléchir à votre évaluation de l'énoncé</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algn="ctr">
                        <a:lnSpc>
                          <a:spcPct val="107000"/>
                        </a:lnSpc>
                        <a:spcAft>
                          <a:spcPts val="0"/>
                        </a:spcAft>
                      </a:pPr>
                      <a:r>
                        <a:rPr lang="fr-FR" sz="1600" dirty="0">
                          <a:effectLst/>
                        </a:rPr>
                        <a:t>Réponses et commentaires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extLst>
                  <a:ext uri="{0D108BD9-81ED-4DB2-BD59-A6C34878D82A}">
                    <a16:rowId xmlns:a16="http://schemas.microsoft.com/office/drawing/2014/main" val="679001909"/>
                  </a:ext>
                </a:extLst>
              </a:tr>
              <a:tr h="268915">
                <a:tc>
                  <a:txBody>
                    <a:bodyPr/>
                    <a:lstStyle/>
                    <a:p>
                      <a:pPr algn="ctr">
                        <a:lnSpc>
                          <a:spcPct val="107000"/>
                        </a:lnSpc>
                        <a:spcAft>
                          <a:spcPts val="0"/>
                        </a:spcAft>
                      </a:pPr>
                      <a:r>
                        <a:rPr lang="fr-FR" sz="1600" dirty="0">
                          <a:effectLst/>
                        </a:rPr>
                        <a:t>STRATEGIE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marL="0" lvl="0" indent="0" rtl="0">
                        <a:lnSpc>
                          <a:spcPct val="107000"/>
                        </a:lnSpc>
                        <a:spcAft>
                          <a:spcPts val="0"/>
                        </a:spcAft>
                        <a:buFont typeface="+mj-lt"/>
                        <a:buNone/>
                      </a:pPr>
                      <a:r>
                        <a:rPr lang="fr-FR" sz="1600" dirty="0" smtClean="0">
                          <a:effectLst/>
                        </a:rPr>
                        <a:t>4. Nous </a:t>
                      </a:r>
                      <a:r>
                        <a:rPr lang="fr-FR" sz="1600" dirty="0">
                          <a:effectLst/>
                        </a:rPr>
                        <a:t>élaborons des stratégies et des feuilles de route inclusives et percutantes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600">
                          <a:effectLst/>
                        </a:rPr>
                        <a:t>Comment s'est déroulé le processus d’élaboration du plan stratégique ?</a:t>
                      </a:r>
                      <a:endParaRPr lang="en-GB" sz="1600">
                        <a:effectLst/>
                      </a:endParaRPr>
                    </a:p>
                    <a:p>
                      <a:pPr marL="342900" lvl="0" indent="-342900">
                        <a:lnSpc>
                          <a:spcPct val="107000"/>
                        </a:lnSpc>
                        <a:spcAft>
                          <a:spcPts val="0"/>
                        </a:spcAft>
                        <a:buFont typeface="Calibri" panose="020F0502020204030204" pitchFamily="34" charset="0"/>
                        <a:buChar char="-"/>
                      </a:pPr>
                      <a:r>
                        <a:rPr lang="fr-FR" sz="1600">
                          <a:effectLst/>
                        </a:rPr>
                        <a:t>Qui a participé à ce processus ?</a:t>
                      </a:r>
                      <a:endParaRPr lang="en-GB" sz="1600">
                        <a:effectLst/>
                      </a:endParaRPr>
                    </a:p>
                    <a:p>
                      <a:pPr marL="342900" lvl="0" indent="-342900">
                        <a:lnSpc>
                          <a:spcPct val="107000"/>
                        </a:lnSpc>
                        <a:spcAft>
                          <a:spcPts val="0"/>
                        </a:spcAft>
                        <a:buFont typeface="Calibri" panose="020F0502020204030204" pitchFamily="34" charset="0"/>
                        <a:buChar char="-"/>
                      </a:pPr>
                      <a:r>
                        <a:rPr lang="fr-FR" sz="1600">
                          <a:effectLst/>
                        </a:rPr>
                        <a:t>Le plan stratégique est-il réalisable et percutant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600" dirty="0">
                          <a:effectLst/>
                        </a:rPr>
                        <a:t>Il est en cours d’élaboration</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extLst>
                  <a:ext uri="{0D108BD9-81ED-4DB2-BD59-A6C34878D82A}">
                    <a16:rowId xmlns:a16="http://schemas.microsoft.com/office/drawing/2014/main" val="3866673712"/>
                  </a:ext>
                </a:extLst>
              </a:tr>
              <a:tr h="448191">
                <a:tc>
                  <a:txBody>
                    <a:bodyPr/>
                    <a:lstStyle/>
                    <a:p>
                      <a:pPr algn="ctr">
                        <a:lnSpc>
                          <a:spcPct val="107000"/>
                        </a:lnSpc>
                        <a:spcAft>
                          <a:spcPts val="0"/>
                        </a:spcAft>
                      </a:pPr>
                      <a:r>
                        <a:rPr lang="fr-FR" sz="1600">
                          <a:effectLst/>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marL="0" lvl="0" indent="0" rtl="0">
                        <a:lnSpc>
                          <a:spcPct val="107000"/>
                        </a:lnSpc>
                        <a:spcAft>
                          <a:spcPts val="0"/>
                        </a:spcAft>
                        <a:buFont typeface="+mj-lt"/>
                        <a:buNone/>
                      </a:pPr>
                      <a:r>
                        <a:rPr lang="fr-FR" sz="1600" dirty="0" smtClean="0">
                          <a:effectLst/>
                        </a:rPr>
                        <a:t>5. Nous </a:t>
                      </a:r>
                      <a:r>
                        <a:rPr lang="fr-FR" sz="1600" dirty="0">
                          <a:effectLst/>
                        </a:rPr>
                        <a:t>suivons les progrès et ajustons nos plans régulièrement</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600">
                          <a:effectLst/>
                        </a:rPr>
                        <a:t>Comment et quand les progrès de la PMAF sont-ils évalués ?</a:t>
                      </a:r>
                      <a:endParaRPr lang="en-GB" sz="1600">
                        <a:effectLst/>
                      </a:endParaRPr>
                    </a:p>
                    <a:p>
                      <a:pPr marL="342900" lvl="0" indent="-342900">
                        <a:lnSpc>
                          <a:spcPct val="107000"/>
                        </a:lnSpc>
                        <a:spcAft>
                          <a:spcPts val="0"/>
                        </a:spcAft>
                        <a:buFont typeface="Calibri" panose="020F0502020204030204" pitchFamily="34" charset="0"/>
                        <a:buChar char="-"/>
                      </a:pPr>
                      <a:r>
                        <a:rPr lang="fr-FR" sz="1600">
                          <a:effectLst/>
                        </a:rPr>
                        <a:t>Réfléchissons-nous ouvertement aux progrès et à la collaboration entre les membres de la PMAF ?</a:t>
                      </a:r>
                      <a:endParaRPr lang="en-GB" sz="1600">
                        <a:effectLst/>
                      </a:endParaRPr>
                    </a:p>
                    <a:p>
                      <a:pPr marL="342900" lvl="0" indent="-342900">
                        <a:lnSpc>
                          <a:spcPct val="107000"/>
                        </a:lnSpc>
                        <a:spcAft>
                          <a:spcPts val="0"/>
                        </a:spcAft>
                        <a:buFont typeface="Calibri" panose="020F0502020204030204" pitchFamily="34" charset="0"/>
                        <a:buChar char="-"/>
                      </a:pPr>
                      <a:r>
                        <a:rPr lang="fr-FR" sz="1600">
                          <a:effectLst/>
                        </a:rPr>
                        <a:t>Sommes-nous en train d'"apprendre" de notre action et d'ajuster les plans et les stratégies en conséquence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600" dirty="0">
                          <a:effectLst/>
                        </a:rPr>
                        <a:t>Une évaluation a été faite en 2020</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extLst>
                  <a:ext uri="{0D108BD9-81ED-4DB2-BD59-A6C34878D82A}">
                    <a16:rowId xmlns:a16="http://schemas.microsoft.com/office/drawing/2014/main" val="3719772153"/>
                  </a:ext>
                </a:extLst>
              </a:tr>
              <a:tr h="268915">
                <a:tc>
                  <a:txBody>
                    <a:bodyPr/>
                    <a:lstStyle/>
                    <a:p>
                      <a:pPr algn="ctr">
                        <a:lnSpc>
                          <a:spcPct val="107000"/>
                        </a:lnSpc>
                        <a:spcAft>
                          <a:spcPts val="0"/>
                        </a:spcAft>
                      </a:pPr>
                      <a:r>
                        <a:rPr lang="fr-FR" sz="1600">
                          <a:effectLst/>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marL="0" lvl="0" indent="0" rtl="0">
                        <a:lnSpc>
                          <a:spcPct val="107000"/>
                        </a:lnSpc>
                        <a:spcAft>
                          <a:spcPts val="0"/>
                        </a:spcAft>
                        <a:buFont typeface="+mj-lt"/>
                        <a:buNone/>
                      </a:pPr>
                      <a:r>
                        <a:rPr lang="fr-FR" sz="1600" dirty="0" smtClean="0">
                          <a:effectLst/>
                        </a:rPr>
                        <a:t>6. Nous </a:t>
                      </a:r>
                      <a:r>
                        <a:rPr lang="fr-FR" sz="1600" dirty="0">
                          <a:effectLst/>
                        </a:rPr>
                        <a:t>sommes performants en termes de mise en œuvre de feuilles de route et de stratégies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600">
                          <a:effectLst/>
                        </a:rPr>
                        <a:t>Sommes-nous tous au courant des feuilles de route et des stratégies ?</a:t>
                      </a:r>
                      <a:endParaRPr lang="en-GB" sz="1600">
                        <a:effectLst/>
                      </a:endParaRPr>
                    </a:p>
                    <a:p>
                      <a:pPr marL="342900" lvl="0" indent="-342900">
                        <a:lnSpc>
                          <a:spcPct val="107000"/>
                        </a:lnSpc>
                        <a:spcAft>
                          <a:spcPts val="0"/>
                        </a:spcAft>
                        <a:buFont typeface="Calibri" panose="020F0502020204030204" pitchFamily="34" charset="0"/>
                        <a:buChar char="-"/>
                      </a:pPr>
                      <a:r>
                        <a:rPr lang="fr-FR" sz="1600">
                          <a:effectLst/>
                        </a:rPr>
                        <a:t>Quelle est notre performance par rapport aux plans/feuilles de route ?</a:t>
                      </a:r>
                      <a:endParaRPr lang="en-GB" sz="1600">
                        <a:effectLst/>
                      </a:endParaRPr>
                    </a:p>
                    <a:p>
                      <a:pPr marL="342900" lvl="0" indent="-342900">
                        <a:lnSpc>
                          <a:spcPct val="107000"/>
                        </a:lnSpc>
                        <a:spcAft>
                          <a:spcPts val="0"/>
                        </a:spcAft>
                        <a:buFont typeface="Calibri" panose="020F0502020204030204" pitchFamily="34" charset="0"/>
                        <a:buChar char="-"/>
                      </a:pPr>
                      <a:r>
                        <a:rPr lang="fr-FR" sz="1600">
                          <a:effectLst/>
                        </a:rPr>
                        <a:t>Dans quelle mesure atteignons-nous nos jalons et nos stratégies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600" dirty="0">
                          <a:effectLst/>
                        </a:rPr>
                        <a:t>Non. Les nouveaux ne sont pas suffisamment mis à jour</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extLst>
                  <a:ext uri="{0D108BD9-81ED-4DB2-BD59-A6C34878D82A}">
                    <a16:rowId xmlns:a16="http://schemas.microsoft.com/office/drawing/2014/main" val="2363913527"/>
                  </a:ext>
                </a:extLst>
              </a:tr>
            </a:tbl>
          </a:graphicData>
        </a:graphic>
      </p:graphicFrame>
      <p:sp>
        <p:nvSpPr>
          <p:cNvPr id="4" name="Textfeld 13">
            <a:extLst>
              <a:ext uri="{FF2B5EF4-FFF2-40B4-BE49-F238E27FC236}">
                <a16:creationId xmlns:a16="http://schemas.microsoft.com/office/drawing/2014/main" id="{DB3C0A29-3501-3494-A56E-7A4D915DE388}"/>
              </a:ext>
            </a:extLst>
          </p:cNvPr>
          <p:cNvSpPr txBox="1"/>
          <p:nvPr/>
        </p:nvSpPr>
        <p:spPr>
          <a:xfrm>
            <a:off x="209006" y="1795530"/>
            <a:ext cx="1836838" cy="2998539"/>
          </a:xfrm>
          <a:prstGeom prst="rect">
            <a:avLst/>
          </a:prstGeom>
          <a:solidFill>
            <a:schemeClr val="accent5">
              <a:lumMod val="20000"/>
              <a:lumOff val="80000"/>
            </a:schemeClr>
          </a:solidFill>
        </p:spPr>
        <p:txBody>
          <a:bodyPr wrap="square" rtlCol="0">
            <a:noAutofit/>
          </a:bodyPr>
          <a:lstStyle/>
          <a:p>
            <a:r>
              <a:rPr lang="en-US" sz="1400" b="1" u="sng" dirty="0" smtClean="0"/>
              <a:t>STRATEGY</a:t>
            </a:r>
          </a:p>
          <a:p>
            <a:endParaRPr lang="en-US" sz="1400" dirty="0" smtClean="0"/>
          </a:p>
          <a:p>
            <a:r>
              <a:rPr lang="en-US" sz="1400" dirty="0" smtClean="0"/>
              <a:t>The new strategy document is under development. </a:t>
            </a:r>
            <a:r>
              <a:rPr lang="en-US" sz="1400" dirty="0" err="1" smtClean="0"/>
              <a:t>ToC</a:t>
            </a:r>
            <a:r>
              <a:rPr lang="en-US" sz="1400" dirty="0" smtClean="0"/>
              <a:t> already finalized. Assessment of the implementation and results is made regularly through Board meetings. Few delay noted in the implementation.</a:t>
            </a:r>
            <a:endParaRPr lang="en-US" sz="1400" dirty="0"/>
          </a:p>
        </p:txBody>
      </p:sp>
    </p:spTree>
    <p:extLst>
      <p:ext uri="{BB962C8B-B14F-4D97-AF65-F5344CB8AC3E}">
        <p14:creationId xmlns:p14="http://schemas.microsoft.com/office/powerpoint/2010/main" val="160846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4158021435"/>
              </p:ext>
            </p:extLst>
          </p:nvPr>
        </p:nvGraphicFramePr>
        <p:xfrm>
          <a:off x="2246810" y="718457"/>
          <a:ext cx="9235441" cy="5479353"/>
        </p:xfrm>
        <a:graphic>
          <a:graphicData uri="http://schemas.openxmlformats.org/drawingml/2006/table">
            <a:tbl>
              <a:tblPr firstRow="1" firstCol="1" bandRow="1">
                <a:tableStyleId>{5C22544A-7EE6-4342-B048-85BDC9FD1C3A}</a:tableStyleId>
              </a:tblPr>
              <a:tblGrid>
                <a:gridCol w="1067256">
                  <a:extLst>
                    <a:ext uri="{9D8B030D-6E8A-4147-A177-3AD203B41FA5}">
                      <a16:colId xmlns:a16="http://schemas.microsoft.com/office/drawing/2014/main" val="3492518884"/>
                    </a:ext>
                  </a:extLst>
                </a:gridCol>
                <a:gridCol w="1763196">
                  <a:extLst>
                    <a:ext uri="{9D8B030D-6E8A-4147-A177-3AD203B41FA5}">
                      <a16:colId xmlns:a16="http://schemas.microsoft.com/office/drawing/2014/main" val="3917181258"/>
                    </a:ext>
                  </a:extLst>
                </a:gridCol>
                <a:gridCol w="4249618">
                  <a:extLst>
                    <a:ext uri="{9D8B030D-6E8A-4147-A177-3AD203B41FA5}">
                      <a16:colId xmlns:a16="http://schemas.microsoft.com/office/drawing/2014/main" val="1171349903"/>
                    </a:ext>
                  </a:extLst>
                </a:gridCol>
                <a:gridCol w="2155371">
                  <a:extLst>
                    <a:ext uri="{9D8B030D-6E8A-4147-A177-3AD203B41FA5}">
                      <a16:colId xmlns:a16="http://schemas.microsoft.com/office/drawing/2014/main" val="3940545944"/>
                    </a:ext>
                  </a:extLst>
                </a:gridCol>
              </a:tblGrid>
              <a:tr h="179276">
                <a:tc>
                  <a:txBody>
                    <a:bodyPr/>
                    <a:lstStyle/>
                    <a:p>
                      <a:pPr algn="ctr">
                        <a:lnSpc>
                          <a:spcPct val="107000"/>
                        </a:lnSpc>
                        <a:spcAft>
                          <a:spcPts val="0"/>
                        </a:spcAft>
                      </a:pPr>
                      <a:r>
                        <a:rPr lang="en-GB" sz="1600" dirty="0" err="1">
                          <a:effectLst/>
                        </a:rPr>
                        <a:t>Composante</a:t>
                      </a:r>
                      <a:r>
                        <a:rPr lang="en-GB" sz="1600" dirty="0">
                          <a:effectLst/>
                        </a:rPr>
                        <a:t> </a:t>
                      </a:r>
                      <a:r>
                        <a:rPr lang="en-GB" sz="1600" dirty="0" err="1">
                          <a:effectLst/>
                        </a:rPr>
                        <a:t>organisationnelle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algn="ctr">
                        <a:lnSpc>
                          <a:spcPct val="107000"/>
                        </a:lnSpc>
                        <a:spcAft>
                          <a:spcPts val="0"/>
                        </a:spcAft>
                      </a:pPr>
                      <a:r>
                        <a:rPr lang="en-GB" sz="1600">
                          <a:effectLst/>
                        </a:rPr>
                        <a:t>Déclaration</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algn="ctr">
                        <a:lnSpc>
                          <a:spcPct val="107000"/>
                        </a:lnSpc>
                        <a:spcAft>
                          <a:spcPts val="0"/>
                        </a:spcAft>
                      </a:pPr>
                      <a:r>
                        <a:rPr lang="fr-FR" sz="1600" dirty="0">
                          <a:effectLst/>
                        </a:rPr>
                        <a:t>Veuillez utiliser les questions de réflexion suivantes pour réfléchir à votre évaluation de l'énoncé</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algn="ctr">
                        <a:lnSpc>
                          <a:spcPct val="107000"/>
                        </a:lnSpc>
                        <a:spcAft>
                          <a:spcPts val="0"/>
                        </a:spcAft>
                      </a:pPr>
                      <a:r>
                        <a:rPr lang="fr-FR" sz="1600" dirty="0">
                          <a:effectLst/>
                        </a:rPr>
                        <a:t>Réponses et commentaires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extLst>
                  <a:ext uri="{0D108BD9-81ED-4DB2-BD59-A6C34878D82A}">
                    <a16:rowId xmlns:a16="http://schemas.microsoft.com/office/drawing/2014/main" val="679001909"/>
                  </a:ext>
                </a:extLst>
              </a:tr>
              <a:tr h="448191">
                <a:tc>
                  <a:txBody>
                    <a:bodyPr/>
                    <a:lstStyle/>
                    <a:p>
                      <a:pPr algn="ctr">
                        <a:lnSpc>
                          <a:spcPct val="107000"/>
                        </a:lnSpc>
                        <a:spcAft>
                          <a:spcPts val="0"/>
                        </a:spcAft>
                      </a:pPr>
                      <a:r>
                        <a:rPr lang="fr-FR" sz="1600" dirty="0">
                          <a:effectLst/>
                        </a:rPr>
                        <a:t>VALEURS ET PERSONNES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marL="0" lvl="0" indent="0" rtl="0">
                        <a:lnSpc>
                          <a:spcPct val="107000"/>
                        </a:lnSpc>
                        <a:spcAft>
                          <a:spcPts val="0"/>
                        </a:spcAft>
                        <a:buFont typeface="+mj-lt"/>
                        <a:buNone/>
                      </a:pPr>
                      <a:r>
                        <a:rPr lang="fr-FR" sz="1600" dirty="0" smtClean="0">
                          <a:effectLst/>
                        </a:rPr>
                        <a:t>7.</a:t>
                      </a:r>
                      <a:r>
                        <a:rPr lang="fr-FR" sz="1600" baseline="0" dirty="0" smtClean="0">
                          <a:effectLst/>
                        </a:rPr>
                        <a:t> </a:t>
                      </a:r>
                      <a:r>
                        <a:rPr lang="fr-FR" sz="1600" dirty="0" smtClean="0">
                          <a:effectLst/>
                        </a:rPr>
                        <a:t>Notre </a:t>
                      </a:r>
                      <a:r>
                        <a:rPr lang="fr-FR" sz="1600" dirty="0">
                          <a:effectLst/>
                        </a:rPr>
                        <a:t>PMAF s'engage avec tous ceux qui devraient être présents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600" dirty="0">
                          <a:effectLst/>
                        </a:rPr>
                        <a:t>Incluons-nous les acteurs importants pour l'élaboration des politiques ?</a:t>
                      </a:r>
                      <a:endParaRPr lang="en-GB" sz="1600" dirty="0">
                        <a:effectLst/>
                      </a:endParaRPr>
                    </a:p>
                    <a:p>
                      <a:pPr marL="342900" lvl="0" indent="-342900">
                        <a:lnSpc>
                          <a:spcPct val="107000"/>
                        </a:lnSpc>
                        <a:spcAft>
                          <a:spcPts val="0"/>
                        </a:spcAft>
                        <a:buFont typeface="Calibri" panose="020F0502020204030204" pitchFamily="34" charset="0"/>
                        <a:buChar char="-"/>
                      </a:pPr>
                      <a:r>
                        <a:rPr lang="fr-FR" sz="1600" dirty="0">
                          <a:effectLst/>
                        </a:rPr>
                        <a:t>Incluons-nous les organisations importantes du secteur privé ?</a:t>
                      </a:r>
                      <a:endParaRPr lang="en-GB" sz="1600" dirty="0">
                        <a:effectLst/>
                      </a:endParaRPr>
                    </a:p>
                    <a:p>
                      <a:pPr marL="342900" lvl="0" indent="-342900">
                        <a:lnSpc>
                          <a:spcPct val="107000"/>
                        </a:lnSpc>
                        <a:spcAft>
                          <a:spcPts val="0"/>
                        </a:spcAft>
                        <a:buFont typeface="Calibri" panose="020F0502020204030204" pitchFamily="34" charset="0"/>
                        <a:buChar char="-"/>
                      </a:pPr>
                      <a:r>
                        <a:rPr lang="fr-FR" sz="1600" dirty="0">
                          <a:effectLst/>
                        </a:rPr>
                        <a:t>Incluons-nous des acteurs clés qui ont des opinions différentes ?</a:t>
                      </a:r>
                      <a:endParaRPr lang="en-GB" sz="1600" dirty="0">
                        <a:effectLst/>
                      </a:endParaRPr>
                    </a:p>
                    <a:p>
                      <a:pPr marL="342900" lvl="0" indent="-342900">
                        <a:lnSpc>
                          <a:spcPct val="107000"/>
                        </a:lnSpc>
                        <a:spcAft>
                          <a:spcPts val="0"/>
                        </a:spcAft>
                        <a:buFont typeface="Calibri" panose="020F0502020204030204" pitchFamily="34" charset="0"/>
                        <a:buChar char="-"/>
                      </a:pPr>
                      <a:r>
                        <a:rPr lang="fr-FR" sz="1600" dirty="0">
                          <a:effectLst/>
                        </a:rPr>
                        <a:t>Le groupe inclut-il les personnes vulnérables et leurs intérêts sont-ils suffisamment représentés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600" dirty="0" smtClean="0">
                          <a:effectLst/>
                        </a:rPr>
                        <a:t>Oui</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extLst>
                  <a:ext uri="{0D108BD9-81ED-4DB2-BD59-A6C34878D82A}">
                    <a16:rowId xmlns:a16="http://schemas.microsoft.com/office/drawing/2014/main" val="350234036"/>
                  </a:ext>
                </a:extLst>
              </a:tr>
              <a:tr h="448191">
                <a:tc>
                  <a:txBody>
                    <a:bodyPr/>
                    <a:lstStyle/>
                    <a:p>
                      <a:pPr algn="ctr">
                        <a:lnSpc>
                          <a:spcPct val="107000"/>
                        </a:lnSpc>
                        <a:spcAft>
                          <a:spcPts val="0"/>
                        </a:spcAft>
                      </a:pPr>
                      <a:r>
                        <a:rPr lang="fr-FR" sz="1600">
                          <a:effectLst/>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marL="0" lvl="0" indent="0" rtl="0">
                        <a:lnSpc>
                          <a:spcPct val="107000"/>
                        </a:lnSpc>
                        <a:spcAft>
                          <a:spcPts val="0"/>
                        </a:spcAft>
                        <a:buFont typeface="+mj-lt"/>
                        <a:buNone/>
                      </a:pPr>
                      <a:r>
                        <a:rPr lang="fr-FR" sz="1600" dirty="0" smtClean="0">
                          <a:effectLst/>
                        </a:rPr>
                        <a:t>8. Nous </a:t>
                      </a:r>
                      <a:r>
                        <a:rPr lang="fr-FR" sz="1600" dirty="0">
                          <a:effectLst/>
                        </a:rPr>
                        <a:t>avons établi une culture de dialogue, de collaboration et de transparence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600">
                          <a:effectLst/>
                        </a:rPr>
                        <a:t>Comment collaborons-nous et communiquons-nous les uns avec les autres ?</a:t>
                      </a:r>
                      <a:endParaRPr lang="en-GB" sz="1600">
                        <a:effectLst/>
                      </a:endParaRPr>
                    </a:p>
                    <a:p>
                      <a:pPr marL="342900" lvl="0" indent="-342900">
                        <a:lnSpc>
                          <a:spcPct val="107000"/>
                        </a:lnSpc>
                        <a:spcAft>
                          <a:spcPts val="0"/>
                        </a:spcAft>
                        <a:buFont typeface="Calibri" panose="020F0502020204030204" pitchFamily="34" charset="0"/>
                        <a:buChar char="-"/>
                      </a:pPr>
                      <a:r>
                        <a:rPr lang="fr-FR" sz="1600">
                          <a:effectLst/>
                        </a:rPr>
                        <a:t>Y a-t-il confiance et respect entre les membres de la PMAF ?</a:t>
                      </a:r>
                      <a:endParaRPr lang="en-GB" sz="1600">
                        <a:effectLst/>
                      </a:endParaRPr>
                    </a:p>
                    <a:p>
                      <a:pPr marL="342900" lvl="0" indent="-342900">
                        <a:lnSpc>
                          <a:spcPct val="107000"/>
                        </a:lnSpc>
                        <a:spcAft>
                          <a:spcPts val="0"/>
                        </a:spcAft>
                        <a:buFont typeface="Calibri" panose="020F0502020204030204" pitchFamily="34" charset="0"/>
                        <a:buChar char="-"/>
                      </a:pPr>
                      <a:r>
                        <a:rPr lang="fr-FR" sz="1600">
                          <a:effectLst/>
                        </a:rPr>
                        <a:t>Comment se passent les dialogues entre nous et avec les autres ?</a:t>
                      </a:r>
                      <a:endParaRPr lang="en-GB" sz="1600">
                        <a:effectLst/>
                      </a:endParaRPr>
                    </a:p>
                    <a:p>
                      <a:pPr marL="342900" lvl="0" indent="-342900">
                        <a:lnSpc>
                          <a:spcPct val="107000"/>
                        </a:lnSpc>
                        <a:spcAft>
                          <a:spcPts val="0"/>
                        </a:spcAft>
                        <a:buFont typeface="Calibri" panose="020F0502020204030204" pitchFamily="34" charset="0"/>
                        <a:buChar char="-"/>
                      </a:pPr>
                      <a:r>
                        <a:rPr lang="fr-FR" sz="1600">
                          <a:effectLst/>
                        </a:rPr>
                        <a:t>Tous les processus et décisions sont-ils documentés et communiqués de manière transparente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600" dirty="0">
                          <a:effectLst/>
                        </a:rPr>
                        <a:t>Il y a les réunions, les mails, </a:t>
                      </a:r>
                      <a:r>
                        <a:rPr lang="fr-FR" sz="1600" dirty="0" err="1">
                          <a:effectLst/>
                        </a:rPr>
                        <a:t>whatsapp</a:t>
                      </a:r>
                      <a:r>
                        <a:rPr lang="fr-FR" sz="1600" dirty="0">
                          <a:effectLst/>
                        </a:rPr>
                        <a:t>,…. </a:t>
                      </a:r>
                      <a:endParaRPr lang="en-GB" sz="1600" dirty="0">
                        <a:effectLst/>
                      </a:endParaRPr>
                    </a:p>
                    <a:p>
                      <a:pPr marL="342900" lvl="0" indent="-342900">
                        <a:lnSpc>
                          <a:spcPct val="107000"/>
                        </a:lnSpc>
                        <a:spcAft>
                          <a:spcPts val="0"/>
                        </a:spcAft>
                        <a:buFont typeface="Calibri" panose="020F0502020204030204" pitchFamily="34" charset="0"/>
                        <a:buChar char="-"/>
                      </a:pPr>
                      <a:r>
                        <a:rPr lang="fr-FR" sz="1600" dirty="0">
                          <a:effectLst/>
                        </a:rPr>
                        <a:t>Les différentes instances (CA et AG) sont informées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extLst>
                  <a:ext uri="{0D108BD9-81ED-4DB2-BD59-A6C34878D82A}">
                    <a16:rowId xmlns:a16="http://schemas.microsoft.com/office/drawing/2014/main" val="3086580737"/>
                  </a:ext>
                </a:extLst>
              </a:tr>
            </a:tbl>
          </a:graphicData>
        </a:graphic>
      </p:graphicFrame>
      <p:sp>
        <p:nvSpPr>
          <p:cNvPr id="4" name="Textfeld 13">
            <a:extLst>
              <a:ext uri="{FF2B5EF4-FFF2-40B4-BE49-F238E27FC236}">
                <a16:creationId xmlns:a16="http://schemas.microsoft.com/office/drawing/2014/main" id="{DB3C0A29-3501-3494-A56E-7A4D915DE388}"/>
              </a:ext>
            </a:extLst>
          </p:cNvPr>
          <p:cNvSpPr txBox="1"/>
          <p:nvPr/>
        </p:nvSpPr>
        <p:spPr>
          <a:xfrm>
            <a:off x="109527" y="1730216"/>
            <a:ext cx="1836838" cy="3377361"/>
          </a:xfrm>
          <a:prstGeom prst="rect">
            <a:avLst/>
          </a:prstGeom>
          <a:solidFill>
            <a:schemeClr val="accent5">
              <a:lumMod val="20000"/>
              <a:lumOff val="80000"/>
            </a:schemeClr>
          </a:solidFill>
        </p:spPr>
        <p:txBody>
          <a:bodyPr wrap="square" rtlCol="0">
            <a:noAutofit/>
          </a:bodyPr>
          <a:lstStyle/>
          <a:p>
            <a:r>
              <a:rPr lang="en-US" sz="1400" b="1" u="sng" dirty="0" smtClean="0"/>
              <a:t>VALUES AND PEOPLE</a:t>
            </a:r>
          </a:p>
          <a:p>
            <a:endParaRPr lang="en-US" sz="1400" dirty="0" smtClean="0"/>
          </a:p>
          <a:p>
            <a:r>
              <a:rPr lang="en-US" sz="1400" dirty="0" smtClean="0"/>
              <a:t>The PMAF is sufficiently inclusive of different constituencies (government, private sector, CBOs, farmers’ org., CSOs, academia, etc. ) who communicate through different means and meet regularly . Information however needs to be improved.</a:t>
            </a:r>
            <a:endParaRPr lang="en-US" sz="1400" dirty="0"/>
          </a:p>
        </p:txBody>
      </p:sp>
    </p:spTree>
    <p:extLst>
      <p:ext uri="{BB962C8B-B14F-4D97-AF65-F5344CB8AC3E}">
        <p14:creationId xmlns:p14="http://schemas.microsoft.com/office/powerpoint/2010/main" val="2533168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3257215116"/>
              </p:ext>
            </p:extLst>
          </p:nvPr>
        </p:nvGraphicFramePr>
        <p:xfrm>
          <a:off x="2560320" y="731520"/>
          <a:ext cx="9235441" cy="5478781"/>
        </p:xfrm>
        <a:graphic>
          <a:graphicData uri="http://schemas.openxmlformats.org/drawingml/2006/table">
            <a:tbl>
              <a:tblPr firstRow="1" firstCol="1" bandRow="1">
                <a:tableStyleId>{5C22544A-7EE6-4342-B048-85BDC9FD1C3A}</a:tableStyleId>
              </a:tblPr>
              <a:tblGrid>
                <a:gridCol w="1067256">
                  <a:extLst>
                    <a:ext uri="{9D8B030D-6E8A-4147-A177-3AD203B41FA5}">
                      <a16:colId xmlns:a16="http://schemas.microsoft.com/office/drawing/2014/main" val="3492518884"/>
                    </a:ext>
                  </a:extLst>
                </a:gridCol>
                <a:gridCol w="1763196">
                  <a:extLst>
                    <a:ext uri="{9D8B030D-6E8A-4147-A177-3AD203B41FA5}">
                      <a16:colId xmlns:a16="http://schemas.microsoft.com/office/drawing/2014/main" val="3917181258"/>
                    </a:ext>
                  </a:extLst>
                </a:gridCol>
                <a:gridCol w="4236554">
                  <a:extLst>
                    <a:ext uri="{9D8B030D-6E8A-4147-A177-3AD203B41FA5}">
                      <a16:colId xmlns:a16="http://schemas.microsoft.com/office/drawing/2014/main" val="1171349903"/>
                    </a:ext>
                  </a:extLst>
                </a:gridCol>
                <a:gridCol w="2168435">
                  <a:extLst>
                    <a:ext uri="{9D8B030D-6E8A-4147-A177-3AD203B41FA5}">
                      <a16:colId xmlns:a16="http://schemas.microsoft.com/office/drawing/2014/main" val="3940545944"/>
                    </a:ext>
                  </a:extLst>
                </a:gridCol>
              </a:tblGrid>
              <a:tr h="179276">
                <a:tc>
                  <a:txBody>
                    <a:bodyPr/>
                    <a:lstStyle/>
                    <a:p>
                      <a:pPr algn="ctr">
                        <a:lnSpc>
                          <a:spcPct val="107000"/>
                        </a:lnSpc>
                        <a:spcAft>
                          <a:spcPts val="0"/>
                        </a:spcAft>
                      </a:pPr>
                      <a:r>
                        <a:rPr lang="en-GB" sz="1400" dirty="0" err="1">
                          <a:effectLst/>
                        </a:rPr>
                        <a:t>Composante</a:t>
                      </a:r>
                      <a:r>
                        <a:rPr lang="en-GB" sz="1400" dirty="0">
                          <a:effectLst/>
                        </a:rPr>
                        <a:t> </a:t>
                      </a:r>
                      <a:r>
                        <a:rPr lang="en-GB" sz="1400" dirty="0" err="1">
                          <a:effectLst/>
                        </a:rPr>
                        <a:t>organisationnelle</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algn="ctr">
                        <a:lnSpc>
                          <a:spcPct val="107000"/>
                        </a:lnSpc>
                        <a:spcAft>
                          <a:spcPts val="0"/>
                        </a:spcAft>
                      </a:pPr>
                      <a:r>
                        <a:rPr lang="en-GB" sz="1400">
                          <a:effectLst/>
                        </a:rPr>
                        <a:t>Déclaration</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algn="ctr">
                        <a:lnSpc>
                          <a:spcPct val="107000"/>
                        </a:lnSpc>
                        <a:spcAft>
                          <a:spcPts val="0"/>
                        </a:spcAft>
                      </a:pPr>
                      <a:r>
                        <a:rPr lang="fr-FR" sz="1400" dirty="0">
                          <a:effectLst/>
                        </a:rPr>
                        <a:t>Veuillez utiliser les questions de réflexion suivantes pour réfléchir à votre évaluation de l'énoncé</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algn="ctr">
                        <a:lnSpc>
                          <a:spcPct val="107000"/>
                        </a:lnSpc>
                        <a:spcAft>
                          <a:spcPts val="0"/>
                        </a:spcAft>
                      </a:pPr>
                      <a:r>
                        <a:rPr lang="fr-FR" sz="1400" dirty="0">
                          <a:effectLst/>
                        </a:rPr>
                        <a:t>Réponses et commentaires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extLst>
                  <a:ext uri="{0D108BD9-81ED-4DB2-BD59-A6C34878D82A}">
                    <a16:rowId xmlns:a16="http://schemas.microsoft.com/office/drawing/2014/main" val="679001909"/>
                  </a:ext>
                </a:extLst>
              </a:tr>
              <a:tr h="448191">
                <a:tc>
                  <a:txBody>
                    <a:bodyPr/>
                    <a:lstStyle/>
                    <a:p>
                      <a:pPr algn="ctr">
                        <a:lnSpc>
                          <a:spcPct val="107000"/>
                        </a:lnSpc>
                        <a:spcAft>
                          <a:spcPts val="0"/>
                        </a:spcAft>
                      </a:pPr>
                      <a:r>
                        <a:rPr lang="fr-FR" sz="1400" dirty="0">
                          <a:effectLst/>
                        </a:rPr>
                        <a:t>STRUCTURE ET PROCESSUS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marL="0" lvl="0" indent="0" rtl="0">
                        <a:lnSpc>
                          <a:spcPct val="107000"/>
                        </a:lnSpc>
                        <a:spcAft>
                          <a:spcPts val="0"/>
                        </a:spcAft>
                        <a:buFont typeface="+mj-lt"/>
                        <a:buNone/>
                      </a:pPr>
                      <a:r>
                        <a:rPr lang="fr-FR" sz="1400" dirty="0" smtClean="0">
                          <a:effectLst/>
                        </a:rPr>
                        <a:t>9. Notre </a:t>
                      </a:r>
                      <a:r>
                        <a:rPr lang="fr-FR" sz="1400" dirty="0">
                          <a:effectLst/>
                        </a:rPr>
                        <a:t>comité de pilotage et nos processus correspondent aux besoins de la PMAF</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400">
                          <a:effectLst/>
                        </a:rPr>
                        <a:t>Comment se passe le processus de pilotage/décision dans notre MAP ?</a:t>
                      </a:r>
                      <a:endParaRPr lang="en-GB" sz="1400">
                        <a:effectLst/>
                      </a:endParaRPr>
                    </a:p>
                    <a:p>
                      <a:pPr marL="342900" lvl="0" indent="-342900">
                        <a:lnSpc>
                          <a:spcPct val="107000"/>
                        </a:lnSpc>
                        <a:spcAft>
                          <a:spcPts val="0"/>
                        </a:spcAft>
                        <a:buFont typeface="Calibri" panose="020F0502020204030204" pitchFamily="34" charset="0"/>
                        <a:buChar char="-"/>
                      </a:pPr>
                      <a:r>
                        <a:rPr lang="fr-FR" sz="1400">
                          <a:effectLst/>
                        </a:rPr>
                        <a:t>Incluons-nous la partie prenante la plus importante, y compris les femmes, dans la structure de pilotage ?</a:t>
                      </a:r>
                      <a:endParaRPr lang="en-GB" sz="1400">
                        <a:effectLst/>
                      </a:endParaRPr>
                    </a:p>
                    <a:p>
                      <a:pPr marL="342900" lvl="0" indent="-342900">
                        <a:lnSpc>
                          <a:spcPct val="107000"/>
                        </a:lnSpc>
                        <a:spcAft>
                          <a:spcPts val="0"/>
                        </a:spcAft>
                        <a:buFont typeface="Calibri" panose="020F0502020204030204" pitchFamily="34" charset="0"/>
                        <a:buChar char="-"/>
                      </a:pPr>
                      <a:r>
                        <a:rPr lang="fr-FR" sz="1400">
                          <a:effectLst/>
                        </a:rPr>
                        <a:t>La structure de pilotage est-elle en adéquation avec les ambitions et les besoins du MAP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400" dirty="0">
                          <a:effectLst/>
                        </a:rPr>
                        <a:t>C’est l’assemblée générale qui donne valide les décisions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extLst>
                  <a:ext uri="{0D108BD9-81ED-4DB2-BD59-A6C34878D82A}">
                    <a16:rowId xmlns:a16="http://schemas.microsoft.com/office/drawing/2014/main" val="44682830"/>
                  </a:ext>
                </a:extLst>
              </a:tr>
              <a:tr h="358553">
                <a:tc>
                  <a:txBody>
                    <a:bodyPr/>
                    <a:lstStyle/>
                    <a:p>
                      <a:pPr algn="ctr">
                        <a:lnSpc>
                          <a:spcPct val="107000"/>
                        </a:lnSpc>
                        <a:spcAft>
                          <a:spcPts val="0"/>
                        </a:spcAft>
                      </a:pPr>
                      <a:r>
                        <a:rPr lang="fr-FR" sz="1400">
                          <a:effectLst/>
                        </a:rPr>
                        <a:t>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marL="0" lvl="0" indent="0" rtl="0">
                        <a:lnSpc>
                          <a:spcPct val="107000"/>
                        </a:lnSpc>
                        <a:spcAft>
                          <a:spcPts val="0"/>
                        </a:spcAft>
                        <a:buFont typeface="+mj-lt"/>
                        <a:buNone/>
                      </a:pPr>
                      <a:r>
                        <a:rPr lang="fr-FR" sz="1400" dirty="0" smtClean="0">
                          <a:effectLst/>
                        </a:rPr>
                        <a:t>10. Nous </a:t>
                      </a:r>
                      <a:r>
                        <a:rPr lang="fr-FR" sz="1400" dirty="0">
                          <a:effectLst/>
                        </a:rPr>
                        <a:t>sommes tous clairs sur notre propre rôle et celui de tous les autres dans notre PMAF</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400">
                          <a:effectLst/>
                        </a:rPr>
                        <a:t>Est-ce que je sais quel est mon propre rôle dans la PMAF ?</a:t>
                      </a:r>
                      <a:endParaRPr lang="en-GB" sz="1400">
                        <a:effectLst/>
                      </a:endParaRPr>
                    </a:p>
                    <a:p>
                      <a:pPr marL="342900" lvl="0" indent="-342900">
                        <a:lnSpc>
                          <a:spcPct val="107000"/>
                        </a:lnSpc>
                        <a:spcAft>
                          <a:spcPts val="0"/>
                        </a:spcAft>
                        <a:buFont typeface="Calibri" panose="020F0502020204030204" pitchFamily="34" charset="0"/>
                        <a:buChar char="-"/>
                      </a:pPr>
                      <a:r>
                        <a:rPr lang="fr-FR" sz="1400">
                          <a:effectLst/>
                        </a:rPr>
                        <a:t>Est-ce que je sais quel est le rôle de tous les autres dans la PMAF ?</a:t>
                      </a:r>
                      <a:endParaRPr lang="en-GB" sz="1400">
                        <a:effectLst/>
                      </a:endParaRPr>
                    </a:p>
                    <a:p>
                      <a:pPr marL="342900" lvl="0" indent="-342900">
                        <a:lnSpc>
                          <a:spcPct val="107000"/>
                        </a:lnSpc>
                        <a:spcAft>
                          <a:spcPts val="0"/>
                        </a:spcAft>
                        <a:buFont typeface="Calibri" panose="020F0502020204030204" pitchFamily="34" charset="0"/>
                        <a:buChar char="-"/>
                      </a:pPr>
                      <a:r>
                        <a:rPr lang="fr-FR" sz="1400">
                          <a:effectLst/>
                        </a:rPr>
                        <a:t>Y a-t-il des fonctions ou des rôles importants qui n'existent pas ou ne sont pas pris en compte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400" dirty="0">
                          <a:effectLst/>
                        </a:rPr>
                        <a:t>Non, tous le monde n’est pas conscient de son rôle ou de celui des autres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extLst>
                  <a:ext uri="{0D108BD9-81ED-4DB2-BD59-A6C34878D82A}">
                    <a16:rowId xmlns:a16="http://schemas.microsoft.com/office/drawing/2014/main" val="1685874374"/>
                  </a:ext>
                </a:extLst>
              </a:tr>
              <a:tr h="268915">
                <a:tc>
                  <a:txBody>
                    <a:bodyPr/>
                    <a:lstStyle/>
                    <a:p>
                      <a:pPr algn="ctr">
                        <a:lnSpc>
                          <a:spcPct val="107000"/>
                        </a:lnSpc>
                        <a:spcAft>
                          <a:spcPts val="0"/>
                        </a:spcAft>
                      </a:pPr>
                      <a:r>
                        <a:rPr lang="fr-FR" sz="1400">
                          <a:effectLst/>
                        </a:rPr>
                        <a:t>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marL="0" lvl="0" indent="0" rtl="0">
                        <a:lnSpc>
                          <a:spcPct val="107000"/>
                        </a:lnSpc>
                        <a:spcAft>
                          <a:spcPts val="0"/>
                        </a:spcAft>
                        <a:buFont typeface="+mj-lt"/>
                        <a:buNone/>
                      </a:pPr>
                      <a:r>
                        <a:rPr lang="fr-FR" sz="1400" dirty="0" smtClean="0">
                          <a:effectLst/>
                        </a:rPr>
                        <a:t>11. Le </a:t>
                      </a:r>
                      <a:r>
                        <a:rPr lang="fr-FR" sz="1400" dirty="0">
                          <a:effectLst/>
                        </a:rPr>
                        <a:t>Secrétariat est l'épine dorsale de la PMAF et remplit des fonctions essentielles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400">
                          <a:effectLst/>
                        </a:rPr>
                        <a:t>Le secrétariat est-il bien établi ?</a:t>
                      </a:r>
                      <a:endParaRPr lang="en-GB" sz="1400">
                        <a:effectLst/>
                      </a:endParaRPr>
                    </a:p>
                    <a:p>
                      <a:pPr marL="342900" lvl="0" indent="-342900">
                        <a:lnSpc>
                          <a:spcPct val="107000"/>
                        </a:lnSpc>
                        <a:spcAft>
                          <a:spcPts val="0"/>
                        </a:spcAft>
                        <a:buFont typeface="Calibri" panose="020F0502020204030204" pitchFamily="34" charset="0"/>
                        <a:buChar char="-"/>
                      </a:pPr>
                      <a:r>
                        <a:rPr lang="fr-FR" sz="1400">
                          <a:effectLst/>
                        </a:rPr>
                        <a:t>Quelles sont les principales fonctions du secrétariat ?</a:t>
                      </a:r>
                      <a:endParaRPr lang="en-GB" sz="1400">
                        <a:effectLst/>
                      </a:endParaRPr>
                    </a:p>
                    <a:p>
                      <a:pPr marL="342900" lvl="0" indent="-342900">
                        <a:lnSpc>
                          <a:spcPct val="107000"/>
                        </a:lnSpc>
                        <a:spcAft>
                          <a:spcPts val="0"/>
                        </a:spcAft>
                        <a:buFont typeface="Calibri" panose="020F0502020204030204" pitchFamily="34" charset="0"/>
                        <a:buChar char="-"/>
                      </a:pPr>
                      <a:r>
                        <a:rPr lang="fr-FR" sz="1400">
                          <a:effectLst/>
                        </a:rPr>
                        <a:t>Le secrétariat s'acquitte-t-il bien de ces fonctions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400">
                          <a:effectLst/>
                        </a:rPr>
                        <a:t>Oui</a:t>
                      </a:r>
                      <a:endParaRPr lang="en-GB" sz="1400">
                        <a:effectLst/>
                      </a:endParaRPr>
                    </a:p>
                    <a:p>
                      <a:pPr marL="342900" lvl="0" indent="-342900">
                        <a:lnSpc>
                          <a:spcPct val="107000"/>
                        </a:lnSpc>
                        <a:spcAft>
                          <a:spcPts val="0"/>
                        </a:spcAft>
                        <a:buFont typeface="Calibri" panose="020F0502020204030204" pitchFamily="34" charset="0"/>
                        <a:buChar char="-"/>
                      </a:pPr>
                      <a:r>
                        <a:rPr lang="fr-FR" sz="1400">
                          <a:effectLst/>
                        </a:rPr>
                        <a:t>Le secrétariat met en œuvre les activités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extLst>
                  <a:ext uri="{0D108BD9-81ED-4DB2-BD59-A6C34878D82A}">
                    <a16:rowId xmlns:a16="http://schemas.microsoft.com/office/drawing/2014/main" val="1750904032"/>
                  </a:ext>
                </a:extLst>
              </a:tr>
              <a:tr h="268915">
                <a:tc>
                  <a:txBody>
                    <a:bodyPr/>
                    <a:lstStyle/>
                    <a:p>
                      <a:pPr algn="ctr">
                        <a:lnSpc>
                          <a:spcPct val="107000"/>
                        </a:lnSpc>
                        <a:spcAft>
                          <a:spcPts val="0"/>
                        </a:spcAft>
                      </a:pPr>
                      <a:r>
                        <a:rPr lang="fr-FR" sz="1400">
                          <a:effectLst/>
                        </a:rPr>
                        <a:t>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marL="0" lvl="0" indent="0" rtl="0">
                        <a:lnSpc>
                          <a:spcPct val="107000"/>
                        </a:lnSpc>
                        <a:spcAft>
                          <a:spcPts val="0"/>
                        </a:spcAft>
                        <a:buFont typeface="+mj-lt"/>
                        <a:buNone/>
                      </a:pPr>
                      <a:r>
                        <a:rPr lang="fr-FR" sz="1400" dirty="0" smtClean="0">
                          <a:effectLst/>
                        </a:rPr>
                        <a:t>12. Le </a:t>
                      </a:r>
                      <a:r>
                        <a:rPr lang="fr-FR" sz="1400" dirty="0">
                          <a:effectLst/>
                        </a:rPr>
                        <a:t>soutien externe par l'équipe internationale ou les consultants est bien utilisé</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400" dirty="0">
                          <a:effectLst/>
                        </a:rPr>
                        <a:t>Sommes-nous clairs sur les fonctions de l'équipe internationale (WHH / CSA) ?</a:t>
                      </a:r>
                      <a:endParaRPr lang="en-GB" sz="1400" dirty="0">
                        <a:effectLst/>
                      </a:endParaRPr>
                    </a:p>
                    <a:p>
                      <a:pPr marL="342900" lvl="0" indent="-342900">
                        <a:lnSpc>
                          <a:spcPct val="107000"/>
                        </a:lnSpc>
                        <a:spcAft>
                          <a:spcPts val="0"/>
                        </a:spcAft>
                        <a:buFont typeface="Calibri" panose="020F0502020204030204" pitchFamily="34" charset="0"/>
                        <a:buChar char="-"/>
                      </a:pPr>
                      <a:r>
                        <a:rPr lang="fr-FR" sz="1400" dirty="0">
                          <a:effectLst/>
                        </a:rPr>
                        <a:t>Sommes-nous clairs sur le recours à des consultants externes ?</a:t>
                      </a:r>
                      <a:endParaRPr lang="en-GB" sz="1400" dirty="0">
                        <a:effectLst/>
                      </a:endParaRPr>
                    </a:p>
                    <a:p>
                      <a:pPr marL="342900" lvl="0" indent="-342900">
                        <a:lnSpc>
                          <a:spcPct val="107000"/>
                        </a:lnSpc>
                        <a:spcAft>
                          <a:spcPts val="0"/>
                        </a:spcAft>
                        <a:buFont typeface="Calibri" panose="020F0502020204030204" pitchFamily="34" charset="0"/>
                        <a:buChar char="-"/>
                      </a:pPr>
                      <a:r>
                        <a:rPr lang="fr-FR" sz="1400" dirty="0">
                          <a:effectLst/>
                        </a:rPr>
                        <a:t>Dans quelle mesure remplissent-ils leurs fonctions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400" dirty="0">
                          <a:effectLst/>
                        </a:rPr>
                        <a:t>non</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extLst>
                  <a:ext uri="{0D108BD9-81ED-4DB2-BD59-A6C34878D82A}">
                    <a16:rowId xmlns:a16="http://schemas.microsoft.com/office/drawing/2014/main" val="1145786599"/>
                  </a:ext>
                </a:extLst>
              </a:tr>
            </a:tbl>
          </a:graphicData>
        </a:graphic>
      </p:graphicFrame>
      <p:sp>
        <p:nvSpPr>
          <p:cNvPr id="4" name="Textfeld 13">
            <a:extLst>
              <a:ext uri="{FF2B5EF4-FFF2-40B4-BE49-F238E27FC236}">
                <a16:creationId xmlns:a16="http://schemas.microsoft.com/office/drawing/2014/main" id="{DB3C0A29-3501-3494-A56E-7A4D915DE388}"/>
              </a:ext>
            </a:extLst>
          </p:cNvPr>
          <p:cNvSpPr txBox="1"/>
          <p:nvPr/>
        </p:nvSpPr>
        <p:spPr>
          <a:xfrm>
            <a:off x="195941" y="1677965"/>
            <a:ext cx="2103121" cy="4417291"/>
          </a:xfrm>
          <a:prstGeom prst="rect">
            <a:avLst/>
          </a:prstGeom>
          <a:solidFill>
            <a:schemeClr val="accent5">
              <a:lumMod val="20000"/>
              <a:lumOff val="80000"/>
            </a:schemeClr>
          </a:solidFill>
        </p:spPr>
        <p:txBody>
          <a:bodyPr wrap="square" rtlCol="0">
            <a:noAutofit/>
          </a:bodyPr>
          <a:lstStyle/>
          <a:p>
            <a:r>
              <a:rPr lang="en-US" sz="1400" b="1" u="sng" dirty="0" smtClean="0"/>
              <a:t>STRUTURES AND PROCESSES</a:t>
            </a:r>
          </a:p>
          <a:p>
            <a:endParaRPr lang="en-US" sz="1400" dirty="0" smtClean="0"/>
          </a:p>
          <a:p>
            <a:r>
              <a:rPr lang="en-US" sz="1400" dirty="0" smtClean="0"/>
              <a:t>With the institutionalization, the PMAF structures with their assigned roles and responsibilities are more and less clear. The Secretaria</a:t>
            </a:r>
            <a:r>
              <a:rPr lang="en-US" sz="1400" dirty="0" smtClean="0"/>
              <a:t>t is very active and leads the overall implementation of the action plan under the scrutiny of the board and the host. But they lack clarity on the support they can request and benefit from the international support team.</a:t>
            </a:r>
            <a:endParaRPr lang="en-US" sz="1400" dirty="0"/>
          </a:p>
        </p:txBody>
      </p:sp>
    </p:spTree>
    <p:extLst>
      <p:ext uri="{BB962C8B-B14F-4D97-AF65-F5344CB8AC3E}">
        <p14:creationId xmlns:p14="http://schemas.microsoft.com/office/powerpoint/2010/main" val="1929861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2772253505"/>
              </p:ext>
            </p:extLst>
          </p:nvPr>
        </p:nvGraphicFramePr>
        <p:xfrm>
          <a:off x="2299063" y="1606731"/>
          <a:ext cx="9235441" cy="4174745"/>
        </p:xfrm>
        <a:graphic>
          <a:graphicData uri="http://schemas.openxmlformats.org/drawingml/2006/table">
            <a:tbl>
              <a:tblPr firstRow="1" firstCol="1" bandRow="1">
                <a:tableStyleId>{5C22544A-7EE6-4342-B048-85BDC9FD1C3A}</a:tableStyleId>
              </a:tblPr>
              <a:tblGrid>
                <a:gridCol w="1067256">
                  <a:extLst>
                    <a:ext uri="{9D8B030D-6E8A-4147-A177-3AD203B41FA5}">
                      <a16:colId xmlns:a16="http://schemas.microsoft.com/office/drawing/2014/main" val="3492518884"/>
                    </a:ext>
                  </a:extLst>
                </a:gridCol>
                <a:gridCol w="1763196">
                  <a:extLst>
                    <a:ext uri="{9D8B030D-6E8A-4147-A177-3AD203B41FA5}">
                      <a16:colId xmlns:a16="http://schemas.microsoft.com/office/drawing/2014/main" val="3917181258"/>
                    </a:ext>
                  </a:extLst>
                </a:gridCol>
                <a:gridCol w="3763859">
                  <a:extLst>
                    <a:ext uri="{9D8B030D-6E8A-4147-A177-3AD203B41FA5}">
                      <a16:colId xmlns:a16="http://schemas.microsoft.com/office/drawing/2014/main" val="1171349903"/>
                    </a:ext>
                  </a:extLst>
                </a:gridCol>
                <a:gridCol w="2641130">
                  <a:extLst>
                    <a:ext uri="{9D8B030D-6E8A-4147-A177-3AD203B41FA5}">
                      <a16:colId xmlns:a16="http://schemas.microsoft.com/office/drawing/2014/main" val="3940545944"/>
                    </a:ext>
                  </a:extLst>
                </a:gridCol>
              </a:tblGrid>
              <a:tr h="179276">
                <a:tc>
                  <a:txBody>
                    <a:bodyPr/>
                    <a:lstStyle/>
                    <a:p>
                      <a:pPr algn="ctr">
                        <a:lnSpc>
                          <a:spcPct val="107000"/>
                        </a:lnSpc>
                        <a:spcAft>
                          <a:spcPts val="0"/>
                        </a:spcAft>
                      </a:pPr>
                      <a:r>
                        <a:rPr lang="en-GB" sz="1600">
                          <a:effectLst/>
                        </a:rPr>
                        <a:t>Composante organisationnelle</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algn="ctr">
                        <a:lnSpc>
                          <a:spcPct val="107000"/>
                        </a:lnSpc>
                        <a:spcAft>
                          <a:spcPts val="0"/>
                        </a:spcAft>
                      </a:pPr>
                      <a:r>
                        <a:rPr lang="en-GB" sz="1600">
                          <a:effectLst/>
                        </a:rPr>
                        <a:t>Déclaration</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algn="ctr">
                        <a:lnSpc>
                          <a:spcPct val="107000"/>
                        </a:lnSpc>
                        <a:spcAft>
                          <a:spcPts val="0"/>
                        </a:spcAft>
                      </a:pPr>
                      <a:r>
                        <a:rPr lang="fr-FR" sz="1600" dirty="0">
                          <a:effectLst/>
                        </a:rPr>
                        <a:t>Veuillez utiliser les questions de réflexion suivantes pour réfléchir à votre évaluation de l'énoncé</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algn="ctr">
                        <a:lnSpc>
                          <a:spcPct val="107000"/>
                        </a:lnSpc>
                        <a:spcAft>
                          <a:spcPts val="0"/>
                        </a:spcAft>
                      </a:pPr>
                      <a:r>
                        <a:rPr lang="fr-FR" sz="1600" dirty="0">
                          <a:effectLst/>
                        </a:rPr>
                        <a:t>Réponses et commentaires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extLst>
                  <a:ext uri="{0D108BD9-81ED-4DB2-BD59-A6C34878D82A}">
                    <a16:rowId xmlns:a16="http://schemas.microsoft.com/office/drawing/2014/main" val="679001909"/>
                  </a:ext>
                </a:extLst>
              </a:tr>
              <a:tr h="268915">
                <a:tc>
                  <a:txBody>
                    <a:bodyPr/>
                    <a:lstStyle/>
                    <a:p>
                      <a:pPr algn="ctr">
                        <a:lnSpc>
                          <a:spcPct val="107000"/>
                        </a:lnSpc>
                        <a:spcAft>
                          <a:spcPts val="0"/>
                        </a:spcAft>
                      </a:pPr>
                      <a:r>
                        <a:rPr lang="fr-FR" sz="1600" dirty="0">
                          <a:effectLst/>
                        </a:rPr>
                        <a:t>FINANCES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marL="0" lvl="0" indent="0" rtl="0">
                        <a:lnSpc>
                          <a:spcPct val="107000"/>
                        </a:lnSpc>
                        <a:spcAft>
                          <a:spcPts val="0"/>
                        </a:spcAft>
                        <a:buFont typeface="+mj-lt"/>
                        <a:buNone/>
                      </a:pPr>
                      <a:r>
                        <a:rPr lang="fr-FR" sz="1600" dirty="0" smtClean="0">
                          <a:effectLst/>
                        </a:rPr>
                        <a:t>13. Nous </a:t>
                      </a:r>
                      <a:r>
                        <a:rPr lang="fr-FR" sz="1600" dirty="0">
                          <a:effectLst/>
                        </a:rPr>
                        <a:t>mobilisons des sources de financement pour notre PMAF afin d'atteindre ses objectifs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600">
                          <a:effectLst/>
                        </a:rPr>
                        <a:t>Dans quelle mesure notre PMAF est-il financé ?</a:t>
                      </a:r>
                      <a:endParaRPr lang="en-GB" sz="1600">
                        <a:effectLst/>
                      </a:endParaRPr>
                    </a:p>
                    <a:p>
                      <a:pPr marL="342900" lvl="0" indent="-342900">
                        <a:lnSpc>
                          <a:spcPct val="107000"/>
                        </a:lnSpc>
                        <a:spcAft>
                          <a:spcPts val="0"/>
                        </a:spcAft>
                        <a:buFont typeface="Calibri" panose="020F0502020204030204" pitchFamily="34" charset="0"/>
                        <a:buChar char="-"/>
                      </a:pPr>
                      <a:r>
                        <a:rPr lang="fr-FR" sz="1600">
                          <a:effectLst/>
                        </a:rPr>
                        <a:t>Cherchons-nous activement des financements auprès de nouvelles sources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600" dirty="0">
                          <a:effectLst/>
                        </a:rPr>
                        <a:t>Financement WHH, ILC </a:t>
                      </a:r>
                      <a:endParaRPr lang="en-GB" sz="1600" dirty="0">
                        <a:effectLst/>
                      </a:endParaRPr>
                    </a:p>
                    <a:p>
                      <a:pPr marL="342900" lvl="0" indent="-342900">
                        <a:lnSpc>
                          <a:spcPct val="107000"/>
                        </a:lnSpc>
                        <a:spcAft>
                          <a:spcPts val="0"/>
                        </a:spcAft>
                        <a:buFont typeface="Calibri" panose="020F0502020204030204" pitchFamily="34" charset="0"/>
                        <a:buChar char="-"/>
                      </a:pPr>
                      <a:r>
                        <a:rPr lang="fr-FR" sz="1600" dirty="0">
                          <a:effectLst/>
                        </a:rPr>
                        <a:t>Les membres aussi contribuent quand il le faut (ONF, GIZ pour les JNAF)</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extLst>
                  <a:ext uri="{0D108BD9-81ED-4DB2-BD59-A6C34878D82A}">
                    <a16:rowId xmlns:a16="http://schemas.microsoft.com/office/drawing/2014/main" val="356904355"/>
                  </a:ext>
                </a:extLst>
              </a:tr>
              <a:tr h="358553">
                <a:tc>
                  <a:txBody>
                    <a:bodyPr/>
                    <a:lstStyle/>
                    <a:p>
                      <a:pPr algn="ctr">
                        <a:lnSpc>
                          <a:spcPct val="107000"/>
                        </a:lnSpc>
                        <a:spcAft>
                          <a:spcPts val="0"/>
                        </a:spcAft>
                      </a:pPr>
                      <a:r>
                        <a:rPr lang="fr-FR" sz="1600">
                          <a:effectLst/>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nchor="ctr"/>
                </a:tc>
                <a:tc>
                  <a:txBody>
                    <a:bodyPr/>
                    <a:lstStyle/>
                    <a:p>
                      <a:pPr marL="0" lvl="0" indent="0" rtl="0">
                        <a:lnSpc>
                          <a:spcPct val="107000"/>
                        </a:lnSpc>
                        <a:spcAft>
                          <a:spcPts val="0"/>
                        </a:spcAft>
                        <a:buFont typeface="+mj-lt"/>
                        <a:buNone/>
                      </a:pPr>
                      <a:r>
                        <a:rPr lang="fr-FR" sz="1600" dirty="0" smtClean="0">
                          <a:effectLst/>
                        </a:rPr>
                        <a:t>14. Nous </a:t>
                      </a:r>
                      <a:r>
                        <a:rPr lang="fr-FR" sz="1600" dirty="0">
                          <a:effectLst/>
                        </a:rPr>
                        <a:t>sommes responsables et modestes dans l'utilisation des ressources financières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600" dirty="0">
                          <a:effectLst/>
                        </a:rPr>
                        <a:t>Sommes-nous conscients des budgets dont nous disposons ?</a:t>
                      </a:r>
                      <a:endParaRPr lang="en-GB" sz="1600" dirty="0">
                        <a:effectLst/>
                      </a:endParaRPr>
                    </a:p>
                    <a:p>
                      <a:pPr marL="342900" lvl="0" indent="-342900">
                        <a:lnSpc>
                          <a:spcPct val="107000"/>
                        </a:lnSpc>
                        <a:spcAft>
                          <a:spcPts val="0"/>
                        </a:spcAft>
                        <a:buFont typeface="Calibri" panose="020F0502020204030204" pitchFamily="34" charset="0"/>
                        <a:buChar char="-"/>
                      </a:pPr>
                      <a:r>
                        <a:rPr lang="fr-FR" sz="1600" dirty="0">
                          <a:effectLst/>
                        </a:rPr>
                        <a:t>Sommes-nous convaincus que les ressources financières sont utilisées de manière responsable ?</a:t>
                      </a:r>
                      <a:endParaRPr lang="en-GB" sz="1600" dirty="0">
                        <a:effectLst/>
                      </a:endParaRPr>
                    </a:p>
                    <a:p>
                      <a:pPr marL="342900" lvl="0" indent="-342900">
                        <a:lnSpc>
                          <a:spcPct val="107000"/>
                        </a:lnSpc>
                        <a:spcAft>
                          <a:spcPts val="0"/>
                        </a:spcAft>
                        <a:buFont typeface="Calibri" panose="020F0502020204030204" pitchFamily="34" charset="0"/>
                        <a:buChar char="-"/>
                      </a:pPr>
                      <a:r>
                        <a:rPr lang="fr-FR" sz="1600" dirty="0">
                          <a:effectLst/>
                        </a:rPr>
                        <a:t>Sommes-nous modestes et rentables dans l'utilisation des ressources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tc>
                  <a:txBody>
                    <a:bodyPr/>
                    <a:lstStyle/>
                    <a:p>
                      <a:pPr marL="342900" lvl="0" indent="-342900" rtl="0">
                        <a:lnSpc>
                          <a:spcPct val="107000"/>
                        </a:lnSpc>
                        <a:spcAft>
                          <a:spcPts val="0"/>
                        </a:spcAft>
                        <a:buFont typeface="Calibri" panose="020F0502020204030204" pitchFamily="34" charset="0"/>
                        <a:buChar char="-"/>
                      </a:pPr>
                      <a:r>
                        <a:rPr lang="fr-FR" sz="1600" dirty="0">
                          <a:effectLst/>
                        </a:rPr>
                        <a:t>Pas vraiment. Tous les membres n’ont pas une idée des ressources de la PMAF</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2416" marR="2416" marT="0" marB="0"/>
                </a:tc>
                <a:extLst>
                  <a:ext uri="{0D108BD9-81ED-4DB2-BD59-A6C34878D82A}">
                    <a16:rowId xmlns:a16="http://schemas.microsoft.com/office/drawing/2014/main" val="3865854363"/>
                  </a:ext>
                </a:extLst>
              </a:tr>
            </a:tbl>
          </a:graphicData>
        </a:graphic>
      </p:graphicFrame>
      <p:sp>
        <p:nvSpPr>
          <p:cNvPr id="4" name="Textfeld 13">
            <a:extLst>
              <a:ext uri="{FF2B5EF4-FFF2-40B4-BE49-F238E27FC236}">
                <a16:creationId xmlns:a16="http://schemas.microsoft.com/office/drawing/2014/main" id="{DB3C0A29-3501-3494-A56E-7A4D915DE388}"/>
              </a:ext>
            </a:extLst>
          </p:cNvPr>
          <p:cNvSpPr txBox="1"/>
          <p:nvPr/>
        </p:nvSpPr>
        <p:spPr>
          <a:xfrm>
            <a:off x="240155" y="1769405"/>
            <a:ext cx="1836838" cy="3612493"/>
          </a:xfrm>
          <a:prstGeom prst="rect">
            <a:avLst/>
          </a:prstGeom>
          <a:solidFill>
            <a:schemeClr val="accent5">
              <a:lumMod val="20000"/>
              <a:lumOff val="80000"/>
            </a:schemeClr>
          </a:solidFill>
        </p:spPr>
        <p:txBody>
          <a:bodyPr wrap="square" rtlCol="0">
            <a:noAutofit/>
          </a:bodyPr>
          <a:lstStyle/>
          <a:p>
            <a:r>
              <a:rPr lang="en-US" sz="1400" b="1" u="sng" dirty="0" smtClean="0"/>
              <a:t>FINANCES</a:t>
            </a:r>
          </a:p>
          <a:p>
            <a:endParaRPr lang="en-US" sz="1400" dirty="0" smtClean="0"/>
          </a:p>
          <a:p>
            <a:r>
              <a:rPr lang="en-US" sz="1400" dirty="0" smtClean="0"/>
              <a:t>The PMAF manages to get additional funding from ILC in support of it’s roadmap implementation. But with the </a:t>
            </a:r>
            <a:r>
              <a:rPr lang="en-US" sz="1400" dirty="0" err="1" smtClean="0"/>
              <a:t>instutionalization</a:t>
            </a:r>
            <a:r>
              <a:rPr lang="en-US" sz="1400" dirty="0" smtClean="0"/>
              <a:t> and decentralization, the running costs will increase with no clear perspective on how these will be covered beyond the WHH modest contribution.</a:t>
            </a:r>
            <a:endParaRPr lang="en-US" sz="1400" dirty="0"/>
          </a:p>
        </p:txBody>
      </p:sp>
    </p:spTree>
    <p:extLst>
      <p:ext uri="{BB962C8B-B14F-4D97-AF65-F5344CB8AC3E}">
        <p14:creationId xmlns:p14="http://schemas.microsoft.com/office/powerpoint/2010/main" val="2591221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B1E5D5A-B7CA-4AC4-869D-29ECD6A45549}"/>
              </a:ext>
            </a:extLst>
          </p:cNvPr>
          <p:cNvSpPr>
            <a:spLocks noGrp="1"/>
          </p:cNvSpPr>
          <p:nvPr>
            <p:ph type="ctrTitle"/>
          </p:nvPr>
        </p:nvSpPr>
        <p:spPr>
          <a:xfrm>
            <a:off x="3368566" y="1305144"/>
            <a:ext cx="8823434" cy="3308816"/>
          </a:xfrm>
        </p:spPr>
        <p:txBody>
          <a:bodyPr>
            <a:noAutofit/>
          </a:bodyPr>
          <a:lstStyle/>
          <a:p>
            <a:pPr algn="l">
              <a:lnSpc>
                <a:spcPct val="120000"/>
              </a:lnSpc>
              <a:spcBef>
                <a:spcPts val="1200"/>
              </a:spcBef>
            </a:pPr>
            <a:r>
              <a:rPr lang="en-US" sz="3600" dirty="0"/>
              <a:t>1. Key insights and </a:t>
            </a:r>
            <a:br>
              <a:rPr lang="en-US" sz="3600" dirty="0"/>
            </a:br>
            <a:r>
              <a:rPr lang="en-US" sz="3600" dirty="0"/>
              <a:t>recommendations / options</a:t>
            </a:r>
            <a:br>
              <a:rPr lang="en-US" sz="3600" dirty="0"/>
            </a:br>
            <a:r>
              <a:rPr lang="en-US" sz="2400" dirty="0"/>
              <a:t> </a:t>
            </a:r>
            <a:br>
              <a:rPr lang="en-US" sz="2400" dirty="0"/>
            </a:br>
            <a:r>
              <a:rPr lang="en-US" sz="1100" dirty="0"/>
              <a:t/>
            </a:r>
            <a:br>
              <a:rPr lang="en-US" sz="1100" dirty="0"/>
            </a:br>
            <a:r>
              <a:rPr lang="en-US" sz="1600" dirty="0"/>
              <a:t/>
            </a:r>
            <a:br>
              <a:rPr lang="en-US" sz="1600" dirty="0"/>
            </a:br>
            <a:r>
              <a:rPr lang="en-US" sz="2400" dirty="0"/>
              <a:t/>
            </a:r>
            <a:br>
              <a:rPr lang="en-US" sz="2400" dirty="0"/>
            </a:br>
            <a:endParaRPr lang="en-US" sz="3600" dirty="0"/>
          </a:p>
        </p:txBody>
      </p:sp>
      <p:sp>
        <p:nvSpPr>
          <p:cNvPr id="5" name="TextBox 3">
            <a:extLst>
              <a:ext uri="{FF2B5EF4-FFF2-40B4-BE49-F238E27FC236}">
                <a16:creationId xmlns:a16="http://schemas.microsoft.com/office/drawing/2014/main" id="{07B0638C-7A58-4564-87E5-76CB0D87DF5E}"/>
              </a:ext>
            </a:extLst>
          </p:cNvPr>
          <p:cNvSpPr txBox="1"/>
          <p:nvPr/>
        </p:nvSpPr>
        <p:spPr>
          <a:xfrm>
            <a:off x="0" y="5798826"/>
            <a:ext cx="11172825" cy="261610"/>
          </a:xfrm>
          <a:prstGeom prst="rect">
            <a:avLst/>
          </a:prstGeom>
          <a:noFill/>
        </p:spPr>
        <p:txBody>
          <a:bodyPr wrap="square" rtlCol="0">
            <a:spAutoFit/>
          </a:bodyPr>
          <a:lstStyle/>
          <a:p>
            <a:r>
              <a:rPr lang="en-US" sz="1100" dirty="0"/>
              <a:t>Supported through Land for Life by Welthungerhilfe and the German Ministry for Economic Collaboration and Development (BMZ).</a:t>
            </a:r>
          </a:p>
        </p:txBody>
      </p:sp>
      <p:pic>
        <p:nvPicPr>
          <p:cNvPr id="7" name="Picture 2" descr="Für eine Welt ohne Hunger und Armut - Welthungerhilfe">
            <a:extLst>
              <a:ext uri="{FF2B5EF4-FFF2-40B4-BE49-F238E27FC236}">
                <a16:creationId xmlns:a16="http://schemas.microsoft.com/office/drawing/2014/main" id="{231D7BF4-63C1-4D6E-8DC6-6EBB26FA54B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28799" y="6131917"/>
            <a:ext cx="1057242" cy="723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ile:DEgov-BMZ-Logo en.svg - Wikimedia Commons">
            <a:extLst>
              <a:ext uri="{FF2B5EF4-FFF2-40B4-BE49-F238E27FC236}">
                <a16:creationId xmlns:a16="http://schemas.microsoft.com/office/drawing/2014/main" id="{41C6E641-0240-4961-8399-6BB2F971FDA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099" y="6010274"/>
            <a:ext cx="1948495" cy="1027831"/>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id="{CC272E67-95A1-EE51-1209-15E49EC00E38}"/>
              </a:ext>
            </a:extLst>
          </p:cNvPr>
          <p:cNvSpPr txBox="1">
            <a:spLocks/>
          </p:cNvSpPr>
          <p:nvPr/>
        </p:nvSpPr>
        <p:spPr>
          <a:xfrm>
            <a:off x="810082" y="2535536"/>
            <a:ext cx="1208605" cy="8480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Burkina  Faso</a:t>
            </a:r>
          </a:p>
        </p:txBody>
      </p:sp>
      <p:pic>
        <p:nvPicPr>
          <p:cNvPr id="9" name="Picture 6" descr="Drapeau du Burkina Faso — Wikipé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446" y="1563619"/>
            <a:ext cx="1457875" cy="971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301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132" y="1360368"/>
            <a:ext cx="11547566" cy="4801314"/>
          </a:xfrm>
          <a:prstGeom prst="rect">
            <a:avLst/>
          </a:prstGeom>
        </p:spPr>
        <p:txBody>
          <a:bodyPr wrap="square">
            <a:spAutoFit/>
          </a:bodyPr>
          <a:lstStyle/>
          <a:p>
            <a:pPr marL="342900" lvl="0" indent="-342900" algn="just">
              <a:buFont typeface="+mj-lt"/>
              <a:buAutoNum type="arabicParenR"/>
            </a:pPr>
            <a:r>
              <a:rPr lang="en-US" dirty="0">
                <a:solidFill>
                  <a:schemeClr val="dk1"/>
                </a:solidFill>
              </a:rPr>
              <a:t>With the formalization, </a:t>
            </a:r>
            <a:r>
              <a:rPr lang="en-US" dirty="0">
                <a:solidFill>
                  <a:schemeClr val="dk1"/>
                </a:solidFill>
              </a:rPr>
              <a:t>it is necessary to </a:t>
            </a:r>
            <a:r>
              <a:rPr lang="en-US" dirty="0">
                <a:solidFill>
                  <a:schemeClr val="dk1"/>
                </a:solidFill>
              </a:rPr>
              <a:t>check the legislation </a:t>
            </a:r>
            <a:r>
              <a:rPr lang="en-US" dirty="0">
                <a:solidFill>
                  <a:schemeClr val="dk1"/>
                </a:solidFill>
              </a:rPr>
              <a:t>on associations to comply with </a:t>
            </a:r>
            <a:r>
              <a:rPr lang="en-US" dirty="0">
                <a:solidFill>
                  <a:schemeClr val="dk1"/>
                </a:solidFill>
              </a:rPr>
              <a:t>them</a:t>
            </a:r>
          </a:p>
          <a:p>
            <a:pPr marL="342900" lvl="0" indent="-342900" algn="just">
              <a:buFont typeface="+mj-lt"/>
              <a:buAutoNum type="arabicParenR"/>
            </a:pPr>
            <a:r>
              <a:rPr lang="en-US" dirty="0">
                <a:solidFill>
                  <a:schemeClr val="dk1"/>
                </a:solidFill>
              </a:rPr>
              <a:t>The </a:t>
            </a:r>
            <a:r>
              <a:rPr lang="en-US" dirty="0">
                <a:solidFill>
                  <a:schemeClr val="dk1"/>
                </a:solidFill>
              </a:rPr>
              <a:t>formalization of the PMAF </a:t>
            </a:r>
            <a:r>
              <a:rPr lang="en-US" dirty="0">
                <a:solidFill>
                  <a:schemeClr val="dk1"/>
                </a:solidFill>
              </a:rPr>
              <a:t>creates addition and unexpected challenges. </a:t>
            </a:r>
            <a:r>
              <a:rPr lang="en-US" dirty="0">
                <a:solidFill>
                  <a:schemeClr val="dk1"/>
                </a:solidFill>
              </a:rPr>
              <a:t>Indeed it could lead to additional costs, administrative formalities, …. It will therefore be necessary to anticipate probable situations, review the statutes and regulations to better frame things.</a:t>
            </a:r>
            <a:r>
              <a:rPr lang="fr-FR" dirty="0">
                <a:solidFill>
                  <a:schemeClr val="dk1"/>
                </a:solidFill>
              </a:rPr>
              <a:t> </a:t>
            </a:r>
            <a:endParaRPr lang="en-GB" dirty="0">
              <a:solidFill>
                <a:schemeClr val="dk1"/>
              </a:solidFill>
            </a:endParaRPr>
          </a:p>
          <a:p>
            <a:pPr marL="342900" lvl="0" indent="-342900" algn="just">
              <a:spcAft>
                <a:spcPts val="0"/>
              </a:spcAft>
              <a:buFont typeface="+mj-lt"/>
              <a:buAutoNum type="arabicParenR"/>
            </a:pPr>
            <a:r>
              <a:rPr lang="en-US" dirty="0">
                <a:solidFill>
                  <a:schemeClr val="dk1"/>
                </a:solidFill>
              </a:rPr>
              <a:t>Work to ensure that all members are fully </a:t>
            </a:r>
            <a:r>
              <a:rPr lang="en-US" dirty="0">
                <a:solidFill>
                  <a:schemeClr val="dk1"/>
                </a:solidFill>
              </a:rPr>
              <a:t>aware of </a:t>
            </a:r>
            <a:r>
              <a:rPr lang="en-US" dirty="0">
                <a:solidFill>
                  <a:schemeClr val="dk1"/>
                </a:solidFill>
              </a:rPr>
              <a:t>the objectives and vision of the PMAF</a:t>
            </a:r>
            <a:r>
              <a:rPr lang="en-US" dirty="0">
                <a:solidFill>
                  <a:schemeClr val="dk1"/>
                </a:solidFill>
              </a:rPr>
              <a:t>. Keep </a:t>
            </a:r>
            <a:r>
              <a:rPr lang="en-US" dirty="0">
                <a:solidFill>
                  <a:schemeClr val="dk1"/>
                </a:solidFill>
              </a:rPr>
              <a:t>new </a:t>
            </a:r>
            <a:r>
              <a:rPr lang="en-US" dirty="0">
                <a:solidFill>
                  <a:schemeClr val="dk1"/>
                </a:solidFill>
              </a:rPr>
              <a:t>members update</a:t>
            </a:r>
            <a:r>
              <a:rPr lang="fr-FR" dirty="0">
                <a:solidFill>
                  <a:schemeClr val="dk1"/>
                </a:solidFill>
              </a:rPr>
              <a:t>. </a:t>
            </a:r>
            <a:endParaRPr lang="en-GB" dirty="0">
              <a:solidFill>
                <a:schemeClr val="dk1"/>
              </a:solidFill>
            </a:endParaRPr>
          </a:p>
          <a:p>
            <a:pPr marL="342900" lvl="0" indent="-342900" algn="just">
              <a:spcAft>
                <a:spcPts val="0"/>
              </a:spcAft>
              <a:buFont typeface="+mj-lt"/>
              <a:buAutoNum type="arabicParenR"/>
            </a:pPr>
            <a:r>
              <a:rPr lang="en-US" dirty="0">
                <a:solidFill>
                  <a:schemeClr val="dk1"/>
                </a:solidFill>
              </a:rPr>
              <a:t>Remember the </a:t>
            </a:r>
            <a:r>
              <a:rPr lang="en-US" dirty="0">
                <a:solidFill>
                  <a:schemeClr val="dk1"/>
                </a:solidFill>
              </a:rPr>
              <a:t>PMAF key </a:t>
            </a:r>
            <a:r>
              <a:rPr lang="en-US" dirty="0">
                <a:solidFill>
                  <a:schemeClr val="dk1"/>
                </a:solidFill>
              </a:rPr>
              <a:t>words: food security, land rights, </a:t>
            </a:r>
            <a:r>
              <a:rPr lang="en-US" dirty="0">
                <a:solidFill>
                  <a:schemeClr val="dk1"/>
                </a:solidFill>
              </a:rPr>
              <a:t>smallholders</a:t>
            </a:r>
          </a:p>
          <a:p>
            <a:pPr marL="342900" lvl="0" indent="-342900" algn="just">
              <a:spcAft>
                <a:spcPts val="0"/>
              </a:spcAft>
              <a:buFont typeface="+mj-lt"/>
              <a:buAutoNum type="arabicParenR"/>
            </a:pPr>
            <a:r>
              <a:rPr lang="en-US" dirty="0">
                <a:solidFill>
                  <a:schemeClr val="dk1"/>
                </a:solidFill>
              </a:rPr>
              <a:t>Map the most important world </a:t>
            </a:r>
            <a:r>
              <a:rPr lang="en-US" dirty="0">
                <a:solidFill>
                  <a:schemeClr val="dk1"/>
                </a:solidFill>
              </a:rPr>
              <a:t>days to participate (food, environment, land, rural women,…..)</a:t>
            </a:r>
            <a:endParaRPr lang="en-GB" dirty="0">
              <a:solidFill>
                <a:schemeClr val="dk1"/>
              </a:solidFill>
            </a:endParaRPr>
          </a:p>
          <a:p>
            <a:pPr marL="342900" lvl="0" indent="-342900" algn="just">
              <a:spcAft>
                <a:spcPts val="0"/>
              </a:spcAft>
              <a:buFont typeface="+mj-lt"/>
              <a:buAutoNum type="arabicParenR"/>
            </a:pPr>
            <a:r>
              <a:rPr lang="en-US" dirty="0">
                <a:solidFill>
                  <a:schemeClr val="dk1"/>
                </a:solidFill>
              </a:rPr>
              <a:t>Formalize </a:t>
            </a:r>
            <a:r>
              <a:rPr lang="en-US" dirty="0">
                <a:solidFill>
                  <a:schemeClr val="dk1"/>
                </a:solidFill>
              </a:rPr>
              <a:t>membership. </a:t>
            </a:r>
            <a:r>
              <a:rPr lang="en-US" dirty="0">
                <a:solidFill>
                  <a:schemeClr val="dk1"/>
                </a:solidFill>
              </a:rPr>
              <a:t>Elaborate for example a form which will be signed by all the members</a:t>
            </a:r>
            <a:r>
              <a:rPr lang="fr-FR" dirty="0">
                <a:solidFill>
                  <a:schemeClr val="dk1"/>
                </a:solidFill>
              </a:rPr>
              <a:t>.</a:t>
            </a:r>
            <a:endParaRPr lang="en-GB" dirty="0">
              <a:solidFill>
                <a:schemeClr val="dk1"/>
              </a:solidFill>
            </a:endParaRPr>
          </a:p>
          <a:p>
            <a:pPr marL="342900" lvl="0" indent="-342900" algn="just">
              <a:spcAft>
                <a:spcPts val="0"/>
              </a:spcAft>
              <a:buFont typeface="+mj-lt"/>
              <a:buAutoNum type="arabicParenR"/>
            </a:pPr>
            <a:r>
              <a:rPr lang="en-US" dirty="0">
                <a:solidFill>
                  <a:schemeClr val="dk1"/>
                </a:solidFill>
              </a:rPr>
              <a:t>Work to retain members, create sympathy, and attract new membership</a:t>
            </a:r>
            <a:r>
              <a:rPr lang="fr-FR" dirty="0">
                <a:solidFill>
                  <a:schemeClr val="dk1"/>
                </a:solidFill>
              </a:rPr>
              <a:t>. </a:t>
            </a:r>
            <a:endParaRPr lang="en-GB" dirty="0">
              <a:solidFill>
                <a:schemeClr val="dk1"/>
              </a:solidFill>
            </a:endParaRPr>
          </a:p>
          <a:p>
            <a:pPr marL="342900" lvl="0" indent="-342900" algn="just">
              <a:spcAft>
                <a:spcPts val="0"/>
              </a:spcAft>
              <a:buFont typeface="+mj-lt"/>
              <a:buAutoNum type="arabicParenR"/>
            </a:pPr>
            <a:r>
              <a:rPr lang="en-US" dirty="0">
                <a:solidFill>
                  <a:schemeClr val="dk1"/>
                </a:solidFill>
              </a:rPr>
              <a:t>Map </a:t>
            </a:r>
            <a:r>
              <a:rPr lang="en-US" dirty="0">
                <a:solidFill>
                  <a:schemeClr val="dk1"/>
                </a:solidFill>
              </a:rPr>
              <a:t>members' websites and </a:t>
            </a:r>
            <a:r>
              <a:rPr lang="en-US" dirty="0" err="1">
                <a:solidFill>
                  <a:schemeClr val="dk1"/>
                </a:solidFill>
              </a:rPr>
              <a:t>facebook</a:t>
            </a:r>
            <a:r>
              <a:rPr lang="en-US" dirty="0">
                <a:solidFill>
                  <a:schemeClr val="dk1"/>
                </a:solidFill>
              </a:rPr>
              <a:t> pages and contribute to their visibility</a:t>
            </a:r>
            <a:r>
              <a:rPr lang="fr-FR" dirty="0">
                <a:solidFill>
                  <a:schemeClr val="dk1"/>
                </a:solidFill>
              </a:rPr>
              <a:t>.</a:t>
            </a:r>
            <a:endParaRPr lang="en-GB" dirty="0">
              <a:solidFill>
                <a:schemeClr val="dk1"/>
              </a:solidFill>
            </a:endParaRPr>
          </a:p>
          <a:p>
            <a:pPr marL="342900" lvl="0" indent="-342900" algn="just">
              <a:spcAft>
                <a:spcPts val="0"/>
              </a:spcAft>
              <a:buFont typeface="+mj-lt"/>
              <a:buAutoNum type="arabicParenR"/>
            </a:pPr>
            <a:r>
              <a:rPr lang="en-US" dirty="0">
                <a:solidFill>
                  <a:schemeClr val="dk1"/>
                </a:solidFill>
              </a:rPr>
              <a:t>Ensure that all members are always informed of the activities of the platform (inclusion, participation, consultation, sharing)</a:t>
            </a:r>
            <a:endParaRPr lang="en-GB" dirty="0">
              <a:solidFill>
                <a:schemeClr val="dk1"/>
              </a:solidFill>
            </a:endParaRPr>
          </a:p>
          <a:p>
            <a:pPr marL="342900" lvl="0" indent="-342900" algn="just">
              <a:spcAft>
                <a:spcPts val="0"/>
              </a:spcAft>
              <a:buFont typeface="+mj-lt"/>
              <a:buAutoNum type="arabicParenR"/>
            </a:pPr>
            <a:r>
              <a:rPr lang="en-US" dirty="0">
                <a:solidFill>
                  <a:schemeClr val="dk1"/>
                </a:solidFill>
              </a:rPr>
              <a:t>Work to ensure that all members are imbued with the PMAF logo and include it in their activities</a:t>
            </a:r>
            <a:r>
              <a:rPr lang="fr-FR" dirty="0">
                <a:solidFill>
                  <a:schemeClr val="dk1"/>
                </a:solidFill>
              </a:rPr>
              <a:t>. </a:t>
            </a:r>
            <a:endParaRPr lang="en-GB" dirty="0">
              <a:solidFill>
                <a:schemeClr val="dk1"/>
              </a:solidFill>
            </a:endParaRPr>
          </a:p>
          <a:p>
            <a:pPr marL="342900" lvl="0" indent="-342900" algn="just">
              <a:spcAft>
                <a:spcPts val="0"/>
              </a:spcAft>
              <a:buFont typeface="+mj-lt"/>
              <a:buAutoNum type="arabicParenR"/>
            </a:pPr>
            <a:r>
              <a:rPr lang="en-US" dirty="0">
                <a:solidFill>
                  <a:schemeClr val="dk1"/>
                </a:solidFill>
              </a:rPr>
              <a:t>The members must accompany the secretariat, follow the activities and challenge when necessary. Determine a fixed period to Evaluate the secretariat</a:t>
            </a:r>
            <a:r>
              <a:rPr lang="fr-FR" dirty="0">
                <a:solidFill>
                  <a:schemeClr val="dk1"/>
                </a:solidFill>
              </a:rPr>
              <a:t>.</a:t>
            </a:r>
            <a:endParaRPr lang="en-GB" dirty="0">
              <a:solidFill>
                <a:schemeClr val="dk1"/>
              </a:solidFill>
            </a:endParaRPr>
          </a:p>
          <a:p>
            <a:pPr marL="342900" lvl="0" indent="-342900" algn="just">
              <a:spcAft>
                <a:spcPts val="0"/>
              </a:spcAft>
              <a:buFont typeface="+mj-lt"/>
              <a:buAutoNum type="arabicParenR"/>
            </a:pPr>
            <a:r>
              <a:rPr lang="en-US" dirty="0">
                <a:solidFill>
                  <a:schemeClr val="dk1"/>
                </a:solidFill>
              </a:rPr>
              <a:t>The secretariat must work for the members. Please share opportunities fairly among members</a:t>
            </a:r>
            <a:r>
              <a:rPr lang="fr-FR" dirty="0">
                <a:solidFill>
                  <a:schemeClr val="dk1"/>
                </a:solidFill>
              </a:rPr>
              <a:t>.</a:t>
            </a:r>
            <a:endParaRPr lang="en-GB" dirty="0">
              <a:solidFill>
                <a:schemeClr val="dk1"/>
              </a:solidFill>
            </a:endParaRPr>
          </a:p>
          <a:p>
            <a:pPr marL="342900" lvl="0" indent="-342900" algn="just">
              <a:spcAft>
                <a:spcPts val="800"/>
              </a:spcAft>
              <a:buFont typeface="+mj-lt"/>
              <a:buAutoNum type="arabicParenR"/>
            </a:pPr>
            <a:r>
              <a:rPr lang="en-US" dirty="0">
                <a:solidFill>
                  <a:schemeClr val="dk1"/>
                </a:solidFill>
              </a:rPr>
              <a:t>Reward members (create the spirit of competition)</a:t>
            </a:r>
            <a:endParaRPr lang="en-GB" dirty="0">
              <a:solidFill>
                <a:schemeClr val="dk1"/>
              </a:solidFill>
            </a:endParaRPr>
          </a:p>
        </p:txBody>
      </p:sp>
      <p:sp>
        <p:nvSpPr>
          <p:cNvPr id="6" name="Textfeld 13">
            <a:extLst>
              <a:ext uri="{FF2B5EF4-FFF2-40B4-BE49-F238E27FC236}">
                <a16:creationId xmlns:a16="http://schemas.microsoft.com/office/drawing/2014/main" id="{DB3C0A29-3501-3494-A56E-7A4D915DE388}"/>
              </a:ext>
            </a:extLst>
          </p:cNvPr>
          <p:cNvSpPr txBox="1"/>
          <p:nvPr/>
        </p:nvSpPr>
        <p:spPr>
          <a:xfrm>
            <a:off x="2268915" y="222069"/>
            <a:ext cx="5990830" cy="914399"/>
          </a:xfrm>
          <a:prstGeom prst="rect">
            <a:avLst/>
          </a:prstGeom>
          <a:solidFill>
            <a:schemeClr val="accent5">
              <a:lumMod val="20000"/>
              <a:lumOff val="80000"/>
            </a:schemeClr>
          </a:solidFill>
        </p:spPr>
        <p:txBody>
          <a:bodyPr wrap="square" rtlCol="0">
            <a:noAutofit/>
          </a:bodyPr>
          <a:lstStyle/>
          <a:p>
            <a:pPr algn="ctr"/>
            <a:r>
              <a:rPr lang="en-US" sz="2400" b="1" u="sng" dirty="0" smtClean="0"/>
              <a:t>OVERALL RECOMMENDATIONS </a:t>
            </a:r>
          </a:p>
          <a:p>
            <a:pPr algn="ctr"/>
            <a:r>
              <a:rPr lang="en-US" sz="2400" b="1" u="sng" dirty="0" smtClean="0"/>
              <a:t>FOLLOWING THE MATURITY ASSESSMENT</a:t>
            </a:r>
            <a:endParaRPr lang="en-US" sz="2400" b="1" u="sng" dirty="0" smtClean="0"/>
          </a:p>
        </p:txBody>
      </p:sp>
    </p:spTree>
    <p:extLst>
      <p:ext uri="{BB962C8B-B14F-4D97-AF65-F5344CB8AC3E}">
        <p14:creationId xmlns:p14="http://schemas.microsoft.com/office/powerpoint/2010/main" val="2727020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B1E5D5A-B7CA-4AC4-869D-29ECD6A45549}"/>
              </a:ext>
            </a:extLst>
          </p:cNvPr>
          <p:cNvSpPr>
            <a:spLocks noGrp="1"/>
          </p:cNvSpPr>
          <p:nvPr>
            <p:ph type="ctrTitle"/>
          </p:nvPr>
        </p:nvSpPr>
        <p:spPr>
          <a:xfrm>
            <a:off x="271361" y="3241074"/>
            <a:ext cx="2610933" cy="2586158"/>
          </a:xfrm>
        </p:spPr>
        <p:txBody>
          <a:bodyPr>
            <a:noAutofit/>
          </a:bodyPr>
          <a:lstStyle/>
          <a:p>
            <a:pPr algn="l">
              <a:lnSpc>
                <a:spcPct val="120000"/>
              </a:lnSpc>
              <a:spcBef>
                <a:spcPts val="1200"/>
              </a:spcBef>
            </a:pPr>
            <a:r>
              <a:rPr lang="en-US" sz="3600" dirty="0"/>
              <a:t/>
            </a:r>
            <a:br>
              <a:rPr lang="en-US" sz="3600" dirty="0"/>
            </a:br>
            <a:r>
              <a:rPr lang="en-US" sz="3600" dirty="0"/>
              <a:t/>
            </a:r>
            <a:br>
              <a:rPr lang="en-US" sz="3600" dirty="0"/>
            </a:br>
            <a:r>
              <a:rPr lang="en-US" sz="3600" dirty="0"/>
              <a:t>4. Outcomes registered</a:t>
            </a:r>
            <a:br>
              <a:rPr lang="en-US" sz="3600" dirty="0"/>
            </a:br>
            <a:endParaRPr lang="en-US" sz="3600" dirty="0"/>
          </a:p>
        </p:txBody>
      </p:sp>
      <p:sp>
        <p:nvSpPr>
          <p:cNvPr id="9" name="Subtitle 2">
            <a:extLst>
              <a:ext uri="{FF2B5EF4-FFF2-40B4-BE49-F238E27FC236}">
                <a16:creationId xmlns:a16="http://schemas.microsoft.com/office/drawing/2014/main" id="{37942C36-AD18-C798-75A3-0C814D8AB265}"/>
              </a:ext>
            </a:extLst>
          </p:cNvPr>
          <p:cNvSpPr txBox="1">
            <a:spLocks/>
          </p:cNvSpPr>
          <p:nvPr/>
        </p:nvSpPr>
        <p:spPr>
          <a:xfrm>
            <a:off x="271361" y="2535536"/>
            <a:ext cx="1208605" cy="8480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Burkina  Faso</a:t>
            </a:r>
            <a:endParaRPr lang="en-US" dirty="0"/>
          </a:p>
        </p:txBody>
      </p:sp>
      <p:pic>
        <p:nvPicPr>
          <p:cNvPr id="10" name="Picture 6" descr="Drapeau du Burkina Faso — Wikipé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94" y="1563619"/>
            <a:ext cx="1457875" cy="9719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6212" y="734570"/>
            <a:ext cx="4268776" cy="5691701"/>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5189" t="12381" r="10667" b="39810"/>
          <a:stretch/>
        </p:blipFill>
        <p:spPr>
          <a:xfrm>
            <a:off x="7458891" y="1563619"/>
            <a:ext cx="4036424" cy="3278777"/>
          </a:xfrm>
          <a:prstGeom prst="rect">
            <a:avLst/>
          </a:prstGeom>
        </p:spPr>
      </p:pic>
    </p:spTree>
    <p:extLst>
      <p:ext uri="{BB962C8B-B14F-4D97-AF65-F5344CB8AC3E}">
        <p14:creationId xmlns:p14="http://schemas.microsoft.com/office/powerpoint/2010/main" val="2935068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le 9">
            <a:extLst>
              <a:ext uri="{FF2B5EF4-FFF2-40B4-BE49-F238E27FC236}">
                <a16:creationId xmlns:a16="http://schemas.microsoft.com/office/drawing/2014/main" id="{405A4586-2544-4C1C-8D8E-45F42E26AF55}"/>
              </a:ext>
            </a:extLst>
          </p:cNvPr>
          <p:cNvGraphicFramePr>
            <a:graphicFrameLocks noGrp="1"/>
          </p:cNvGraphicFramePr>
          <p:nvPr>
            <p:extLst>
              <p:ext uri="{D42A27DB-BD31-4B8C-83A1-F6EECF244321}">
                <p14:modId xmlns:p14="http://schemas.microsoft.com/office/powerpoint/2010/main" val="3330480099"/>
              </p:ext>
            </p:extLst>
          </p:nvPr>
        </p:nvGraphicFramePr>
        <p:xfrm>
          <a:off x="986428" y="933629"/>
          <a:ext cx="7047230" cy="5156200"/>
        </p:xfrm>
        <a:graphic>
          <a:graphicData uri="http://schemas.openxmlformats.org/drawingml/2006/table">
            <a:tbl>
              <a:tblPr firstRow="1" bandRow="1">
                <a:tableStyleId>{F2DE63D5-997A-4646-A377-4702673A728D}</a:tableStyleId>
              </a:tblPr>
              <a:tblGrid>
                <a:gridCol w="1547766">
                  <a:extLst>
                    <a:ext uri="{9D8B030D-6E8A-4147-A177-3AD203B41FA5}">
                      <a16:colId xmlns:a16="http://schemas.microsoft.com/office/drawing/2014/main" val="3698550544"/>
                    </a:ext>
                  </a:extLst>
                </a:gridCol>
                <a:gridCol w="5499464">
                  <a:extLst>
                    <a:ext uri="{9D8B030D-6E8A-4147-A177-3AD203B41FA5}">
                      <a16:colId xmlns:a16="http://schemas.microsoft.com/office/drawing/2014/main" val="3026386258"/>
                    </a:ext>
                  </a:extLst>
                </a:gridCol>
              </a:tblGrid>
              <a:tr h="370840">
                <a:tc>
                  <a:txBody>
                    <a:bodyPr/>
                    <a:lstStyle/>
                    <a:p>
                      <a:r>
                        <a:rPr lang="en-US" sz="2000" dirty="0"/>
                        <a:t>Outcome 1:</a:t>
                      </a:r>
                    </a:p>
                    <a:p>
                      <a:r>
                        <a:rPr lang="en-US" sz="2000" dirty="0"/>
                        <a:t>National level </a:t>
                      </a:r>
                    </a:p>
                  </a:txBody>
                  <a:tcPr>
                    <a:solidFill>
                      <a:schemeClr val="accent6">
                        <a:lumMod val="75000"/>
                      </a:schemeClr>
                    </a:solidFill>
                  </a:tcPr>
                </a:tc>
                <a:tc>
                  <a:txBody>
                    <a:bodyPr/>
                    <a:lstStyle/>
                    <a:p>
                      <a:r>
                        <a:rPr lang="en-US" sz="2000" dirty="0" smtClean="0"/>
                        <a:t>STRUCTURATION OF THE PMAF (Dialogue platform)</a:t>
                      </a:r>
                      <a:endParaRPr lang="en-US" sz="2000" dirty="0"/>
                    </a:p>
                  </a:txBody>
                  <a:tcPr>
                    <a:solidFill>
                      <a:schemeClr val="accent6">
                        <a:lumMod val="75000"/>
                      </a:schemeClr>
                    </a:solidFill>
                  </a:tcPr>
                </a:tc>
                <a:extLst>
                  <a:ext uri="{0D108BD9-81ED-4DB2-BD59-A6C34878D82A}">
                    <a16:rowId xmlns:a16="http://schemas.microsoft.com/office/drawing/2014/main" val="4167174370"/>
                  </a:ext>
                </a:extLst>
              </a:tr>
              <a:tr h="370840">
                <a:tc>
                  <a:txBody>
                    <a:bodyPr/>
                    <a:lstStyle/>
                    <a:p>
                      <a:r>
                        <a:rPr lang="en-US" sz="1600" dirty="0"/>
                        <a:t>Significance:</a:t>
                      </a:r>
                      <a:r>
                        <a:rPr lang="en-US" sz="1600" b="0" dirty="0"/>
                        <a:t> </a:t>
                      </a:r>
                      <a:endParaRPr lang="en-US" sz="1600" dirty="0"/>
                    </a:p>
                  </a:txBody>
                  <a:tcPr/>
                </a:tc>
                <a:tc>
                  <a:txBody>
                    <a:bodyPr/>
                    <a:lstStyle/>
                    <a:p>
                      <a:pPr marL="285750" indent="-285750">
                        <a:buFontTx/>
                        <a:buChar char="-"/>
                      </a:pPr>
                      <a:r>
                        <a:rPr lang="en-US" sz="1600" b="0" dirty="0" smtClean="0"/>
                        <a:t>Bringing together different stakeholders </a:t>
                      </a:r>
                      <a:endParaRPr lang="en-US" sz="1600" b="0" dirty="0"/>
                    </a:p>
                    <a:p>
                      <a:pPr marL="285750" indent="-285750">
                        <a:buFontTx/>
                        <a:buChar char="-"/>
                      </a:pPr>
                      <a:r>
                        <a:rPr lang="en-US" sz="1600" b="0" dirty="0" smtClean="0"/>
                        <a:t>Need to have a common</a:t>
                      </a:r>
                      <a:r>
                        <a:rPr lang="en-US" sz="1600" b="0" baseline="0" dirty="0" smtClean="0"/>
                        <a:t> framework</a:t>
                      </a:r>
                      <a:endParaRPr lang="en-US" sz="1600" b="0" dirty="0"/>
                    </a:p>
                    <a:p>
                      <a:pPr marL="285750" indent="-285750">
                        <a:buFontTx/>
                        <a:buChar char="-"/>
                      </a:pPr>
                      <a:r>
                        <a:rPr lang="en-US" sz="1600" b="0" dirty="0" smtClean="0"/>
                        <a:t>Bringing dialogue platform</a:t>
                      </a:r>
                      <a:r>
                        <a:rPr lang="en-US" sz="1600" b="0" baseline="0" dirty="0" smtClean="0"/>
                        <a:t> closer to the communities</a:t>
                      </a:r>
                      <a:endParaRPr lang="en-US" sz="1600" b="0" dirty="0"/>
                    </a:p>
                  </a:txBody>
                  <a:tcPr/>
                </a:tc>
                <a:extLst>
                  <a:ext uri="{0D108BD9-81ED-4DB2-BD59-A6C34878D82A}">
                    <a16:rowId xmlns:a16="http://schemas.microsoft.com/office/drawing/2014/main" val="3673317870"/>
                  </a:ext>
                </a:extLst>
              </a:tr>
              <a:tr h="370840">
                <a:tc>
                  <a:txBody>
                    <a:bodyPr/>
                    <a:lstStyle/>
                    <a:p>
                      <a:r>
                        <a:rPr lang="en-US" sz="1600" dirty="0"/>
                        <a:t>How did </a:t>
                      </a:r>
                      <a:r>
                        <a:rPr lang="en-US" sz="1600" dirty="0" err="1"/>
                        <a:t>LfL</a:t>
                      </a:r>
                      <a:r>
                        <a:rPr lang="en-US" sz="1600" dirty="0"/>
                        <a:t> contribute </a:t>
                      </a:r>
                    </a:p>
                  </a:txBody>
                  <a:tcPr/>
                </a:tc>
                <a:tc>
                  <a:txBody>
                    <a:bodyPr/>
                    <a:lstStyle/>
                    <a:p>
                      <a:pPr marL="285750" indent="-285750">
                        <a:buFontTx/>
                        <a:buChar char="-"/>
                      </a:pPr>
                      <a:r>
                        <a:rPr lang="en-US" sz="1600" b="0" dirty="0" err="1" smtClean="0"/>
                        <a:t>Strenghtening</a:t>
                      </a:r>
                      <a:r>
                        <a:rPr lang="en-US" sz="1600" b="0" baseline="0" dirty="0" smtClean="0"/>
                        <a:t> of various PMAF organs (expansion, capacity building, gender justice promotion, etc.)</a:t>
                      </a:r>
                      <a:r>
                        <a:rPr lang="en-US" sz="1600" b="0" dirty="0" smtClean="0"/>
                        <a:t> </a:t>
                      </a:r>
                      <a:endParaRPr lang="en-US" sz="1600" b="0" dirty="0"/>
                    </a:p>
                    <a:p>
                      <a:pPr marL="285750" indent="-285750">
                        <a:buFontTx/>
                        <a:buChar char="-"/>
                      </a:pPr>
                      <a:r>
                        <a:rPr lang="en-US" sz="1600" b="0" dirty="0" err="1" smtClean="0"/>
                        <a:t>Decentralisation</a:t>
                      </a:r>
                      <a:r>
                        <a:rPr lang="en-US" sz="1600" b="0" dirty="0" smtClean="0"/>
                        <a:t> of the PMAF</a:t>
                      </a:r>
                      <a:endParaRPr lang="en-US" sz="1600" b="0" dirty="0"/>
                    </a:p>
                    <a:p>
                      <a:pPr marL="285750" indent="-285750">
                        <a:buFontTx/>
                        <a:buChar char="-"/>
                      </a:pPr>
                      <a:r>
                        <a:rPr lang="en-US" sz="1600" b="0" dirty="0" smtClean="0"/>
                        <a:t>Regular</a:t>
                      </a:r>
                      <a:r>
                        <a:rPr lang="en-US" sz="1600" b="0" baseline="0" dirty="0" smtClean="0"/>
                        <a:t> meetings of PMAF organs</a:t>
                      </a:r>
                      <a:endParaRPr lang="en-US" sz="1600" b="0" dirty="0"/>
                    </a:p>
                    <a:p>
                      <a:pPr marL="285750" indent="-285750">
                        <a:buFontTx/>
                        <a:buChar char="-"/>
                      </a:pPr>
                      <a:r>
                        <a:rPr lang="en-US" sz="1600" b="0" dirty="0" smtClean="0"/>
                        <a:t>Development of communication tools</a:t>
                      </a:r>
                      <a:endParaRPr lang="en-US" sz="1600" b="0" dirty="0"/>
                    </a:p>
                  </a:txBody>
                  <a:tcPr/>
                </a:tc>
                <a:extLst>
                  <a:ext uri="{0D108BD9-81ED-4DB2-BD59-A6C34878D82A}">
                    <a16:rowId xmlns:a16="http://schemas.microsoft.com/office/drawing/2014/main" val="3880060910"/>
                  </a:ext>
                </a:extLst>
              </a:tr>
              <a:tr h="370840">
                <a:tc>
                  <a:txBody>
                    <a:bodyPr/>
                    <a:lstStyle/>
                    <a:p>
                      <a:r>
                        <a:rPr lang="en-US" sz="1600" dirty="0"/>
                        <a:t>Context: </a:t>
                      </a:r>
                    </a:p>
                  </a:txBody>
                  <a:tcPr/>
                </a:tc>
                <a:tc>
                  <a:txBody>
                    <a:bodyPr/>
                    <a:lstStyle/>
                    <a:p>
                      <a:pPr marL="285750" indent="-285750">
                        <a:buFontTx/>
                        <a:buChar char="-"/>
                      </a:pPr>
                      <a:r>
                        <a:rPr lang="en-US" sz="1600" b="0" dirty="0" smtClean="0"/>
                        <a:t>Existing dynamic institutions/organizations</a:t>
                      </a:r>
                    </a:p>
                    <a:p>
                      <a:pPr marL="285750" indent="-285750">
                        <a:buFontTx/>
                        <a:buChar char="-"/>
                      </a:pPr>
                      <a:r>
                        <a:rPr lang="en-US" sz="1600" b="0" dirty="0" smtClean="0"/>
                        <a:t>Non functioning of the National</a:t>
                      </a:r>
                      <a:r>
                        <a:rPr lang="en-US" sz="1600" b="0" baseline="0" dirty="0" smtClean="0"/>
                        <a:t> Council for tenure security in the rural areas</a:t>
                      </a:r>
                      <a:endParaRPr lang="en-US" sz="1600" b="0" dirty="0"/>
                    </a:p>
                  </a:txBody>
                  <a:tcPr/>
                </a:tc>
                <a:extLst>
                  <a:ext uri="{0D108BD9-81ED-4DB2-BD59-A6C34878D82A}">
                    <a16:rowId xmlns:a16="http://schemas.microsoft.com/office/drawing/2014/main" val="3858122557"/>
                  </a:ext>
                </a:extLst>
              </a:tr>
              <a:tr h="370840">
                <a:tc>
                  <a:txBody>
                    <a:bodyPr/>
                    <a:lstStyle/>
                    <a:p>
                      <a:r>
                        <a:rPr lang="en-US" sz="1600" dirty="0"/>
                        <a:t>Evidence</a:t>
                      </a:r>
                    </a:p>
                  </a:txBody>
                  <a:tcPr/>
                </a:tc>
                <a:tc>
                  <a:txBody>
                    <a:bodyPr/>
                    <a:lstStyle/>
                    <a:p>
                      <a:pPr marL="285750" indent="-285750">
                        <a:buFontTx/>
                        <a:buChar char="-"/>
                      </a:pPr>
                      <a:r>
                        <a:rPr lang="en-US" sz="1600" b="0" dirty="0" smtClean="0"/>
                        <a:t>Training </a:t>
                      </a:r>
                      <a:r>
                        <a:rPr lang="en-US" sz="1600" b="0" dirty="0"/>
                        <a:t>reports</a:t>
                      </a:r>
                    </a:p>
                    <a:p>
                      <a:pPr marL="285750" indent="-285750">
                        <a:buFontTx/>
                        <a:buChar char="-"/>
                      </a:pPr>
                      <a:r>
                        <a:rPr lang="en-US" sz="1600" b="0" dirty="0" smtClean="0"/>
                        <a:t>Meetings</a:t>
                      </a:r>
                      <a:r>
                        <a:rPr lang="en-US" sz="1600" b="0" baseline="0" dirty="0" smtClean="0"/>
                        <a:t> reports</a:t>
                      </a:r>
                      <a:endParaRPr lang="en-US" sz="1600" b="0" dirty="0"/>
                    </a:p>
                    <a:p>
                      <a:pPr marL="285750" indent="-285750">
                        <a:buFontTx/>
                        <a:buChar char="-"/>
                      </a:pPr>
                      <a:r>
                        <a:rPr lang="en-US" sz="1600" b="0" dirty="0" smtClean="0"/>
                        <a:t>Communication</a:t>
                      </a:r>
                      <a:r>
                        <a:rPr lang="en-US" sz="1600" b="0" baseline="0" dirty="0" smtClean="0"/>
                        <a:t> products</a:t>
                      </a:r>
                      <a:endParaRPr lang="en-US" sz="1600" b="0" dirty="0"/>
                    </a:p>
                  </a:txBody>
                  <a:tcPr/>
                </a:tc>
                <a:extLst>
                  <a:ext uri="{0D108BD9-81ED-4DB2-BD59-A6C34878D82A}">
                    <a16:rowId xmlns:a16="http://schemas.microsoft.com/office/drawing/2014/main" val="3749996259"/>
                  </a:ext>
                </a:extLst>
              </a:tr>
              <a:tr h="370840">
                <a:tc>
                  <a:txBody>
                    <a:bodyPr/>
                    <a:lstStyle/>
                    <a:p>
                      <a:r>
                        <a:rPr lang="en-US" sz="1600" dirty="0"/>
                        <a:t>Notes</a:t>
                      </a:r>
                    </a:p>
                  </a:txBody>
                  <a:tcPr/>
                </a:tc>
                <a:tc>
                  <a:txBody>
                    <a:bodyPr/>
                    <a:lstStyle/>
                    <a:p>
                      <a:endParaRPr lang="en-US" sz="1600" dirty="0"/>
                    </a:p>
                  </a:txBody>
                  <a:tcPr/>
                </a:tc>
                <a:extLst>
                  <a:ext uri="{0D108BD9-81ED-4DB2-BD59-A6C34878D82A}">
                    <a16:rowId xmlns:a16="http://schemas.microsoft.com/office/drawing/2014/main" val="568654908"/>
                  </a:ext>
                </a:extLst>
              </a:tr>
            </a:tbl>
          </a:graphicData>
        </a:graphic>
      </p:graphicFrame>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33658" y="742404"/>
            <a:ext cx="3971108" cy="5294810"/>
          </a:xfrm>
          <a:prstGeom prst="rect">
            <a:avLst/>
          </a:prstGeom>
        </p:spPr>
      </p:pic>
    </p:spTree>
    <p:extLst>
      <p:ext uri="{BB962C8B-B14F-4D97-AF65-F5344CB8AC3E}">
        <p14:creationId xmlns:p14="http://schemas.microsoft.com/office/powerpoint/2010/main" val="2736772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le 9">
            <a:extLst>
              <a:ext uri="{FF2B5EF4-FFF2-40B4-BE49-F238E27FC236}">
                <a16:creationId xmlns:a16="http://schemas.microsoft.com/office/drawing/2014/main" id="{405A4586-2544-4C1C-8D8E-45F42E26AF55}"/>
              </a:ext>
            </a:extLst>
          </p:cNvPr>
          <p:cNvGraphicFramePr>
            <a:graphicFrameLocks noGrp="1"/>
          </p:cNvGraphicFramePr>
          <p:nvPr>
            <p:extLst>
              <p:ext uri="{D42A27DB-BD31-4B8C-83A1-F6EECF244321}">
                <p14:modId xmlns:p14="http://schemas.microsoft.com/office/powerpoint/2010/main" val="3747173392"/>
              </p:ext>
            </p:extLst>
          </p:nvPr>
        </p:nvGraphicFramePr>
        <p:xfrm>
          <a:off x="965627" y="927100"/>
          <a:ext cx="6911275" cy="5095240"/>
        </p:xfrm>
        <a:graphic>
          <a:graphicData uri="http://schemas.openxmlformats.org/drawingml/2006/table">
            <a:tbl>
              <a:tblPr firstRow="1" bandRow="1">
                <a:tableStyleId>{F2DE63D5-997A-4646-A377-4702673A728D}</a:tableStyleId>
              </a:tblPr>
              <a:tblGrid>
                <a:gridCol w="1829824">
                  <a:extLst>
                    <a:ext uri="{9D8B030D-6E8A-4147-A177-3AD203B41FA5}">
                      <a16:colId xmlns:a16="http://schemas.microsoft.com/office/drawing/2014/main" val="3698550544"/>
                    </a:ext>
                  </a:extLst>
                </a:gridCol>
                <a:gridCol w="5081451">
                  <a:extLst>
                    <a:ext uri="{9D8B030D-6E8A-4147-A177-3AD203B41FA5}">
                      <a16:colId xmlns:a16="http://schemas.microsoft.com/office/drawing/2014/main" val="3026386258"/>
                    </a:ext>
                  </a:extLst>
                </a:gridCol>
              </a:tblGrid>
              <a:tr h="370840">
                <a:tc>
                  <a:txBody>
                    <a:bodyPr/>
                    <a:lstStyle/>
                    <a:p>
                      <a:r>
                        <a:rPr lang="en-US" sz="2000" dirty="0"/>
                        <a:t>Outcome 2:</a:t>
                      </a:r>
                    </a:p>
                    <a:p>
                      <a:r>
                        <a:rPr lang="en-US" sz="2000" dirty="0"/>
                        <a:t>National Level </a:t>
                      </a:r>
                    </a:p>
                  </a:txBody>
                  <a:tcPr>
                    <a:solidFill>
                      <a:schemeClr val="accent6">
                        <a:lumMod val="75000"/>
                      </a:schemeClr>
                    </a:solidFill>
                  </a:tcPr>
                </a:tc>
                <a:tc>
                  <a:txBody>
                    <a:bodyPr/>
                    <a:lstStyle/>
                    <a:p>
                      <a:r>
                        <a:rPr lang="en-US" sz="2000" dirty="0" smtClean="0"/>
                        <a:t>Improvement of the accountability in the land sector</a:t>
                      </a:r>
                      <a:endParaRPr lang="en-US" sz="2000" dirty="0"/>
                    </a:p>
                  </a:txBody>
                  <a:tcPr>
                    <a:solidFill>
                      <a:schemeClr val="accent6">
                        <a:lumMod val="75000"/>
                      </a:schemeClr>
                    </a:solidFill>
                  </a:tcPr>
                </a:tc>
                <a:extLst>
                  <a:ext uri="{0D108BD9-81ED-4DB2-BD59-A6C34878D82A}">
                    <a16:rowId xmlns:a16="http://schemas.microsoft.com/office/drawing/2014/main" val="4167174370"/>
                  </a:ext>
                </a:extLst>
              </a:tr>
              <a:tr h="370840">
                <a:tc>
                  <a:txBody>
                    <a:bodyPr/>
                    <a:lstStyle/>
                    <a:p>
                      <a:r>
                        <a:rPr lang="en-US" sz="1600" dirty="0"/>
                        <a:t>Significance:</a:t>
                      </a:r>
                      <a:r>
                        <a:rPr lang="en-US" sz="1600" b="0" dirty="0"/>
                        <a:t> </a:t>
                      </a:r>
                      <a:endParaRPr lang="en-US" sz="1600" dirty="0"/>
                    </a:p>
                  </a:txBody>
                  <a:tcPr/>
                </a:tc>
                <a:tc>
                  <a:txBody>
                    <a:bodyPr/>
                    <a:lstStyle/>
                    <a:p>
                      <a:pPr marL="285750" indent="-285750">
                        <a:buFontTx/>
                        <a:buChar char="-"/>
                      </a:pPr>
                      <a:r>
                        <a:rPr lang="en-US" sz="1600" b="0" dirty="0" smtClean="0"/>
                        <a:t>Need to share land</a:t>
                      </a:r>
                      <a:r>
                        <a:rPr lang="en-US" sz="1600" b="0" baseline="0" dirty="0" smtClean="0"/>
                        <a:t> related information among different stakeholders</a:t>
                      </a:r>
                    </a:p>
                    <a:p>
                      <a:pPr marL="285750" indent="-285750">
                        <a:buFontTx/>
                        <a:buChar char="-"/>
                      </a:pPr>
                      <a:r>
                        <a:rPr lang="en-US" sz="1600" dirty="0" smtClean="0"/>
                        <a:t>Ownership and sharing of different processes</a:t>
                      </a:r>
                      <a:endParaRPr lang="en-US" sz="1600" dirty="0"/>
                    </a:p>
                  </a:txBody>
                  <a:tcPr/>
                </a:tc>
                <a:extLst>
                  <a:ext uri="{0D108BD9-81ED-4DB2-BD59-A6C34878D82A}">
                    <a16:rowId xmlns:a16="http://schemas.microsoft.com/office/drawing/2014/main" val="3673317870"/>
                  </a:ext>
                </a:extLst>
              </a:tr>
              <a:tr h="370840">
                <a:tc>
                  <a:txBody>
                    <a:bodyPr/>
                    <a:lstStyle/>
                    <a:p>
                      <a:r>
                        <a:rPr lang="en-US" sz="1600" dirty="0"/>
                        <a:t>How did </a:t>
                      </a:r>
                      <a:r>
                        <a:rPr lang="en-US" sz="1600" dirty="0" err="1"/>
                        <a:t>LfL</a:t>
                      </a:r>
                      <a:r>
                        <a:rPr lang="en-US" sz="1600" dirty="0"/>
                        <a:t> contribute </a:t>
                      </a:r>
                    </a:p>
                  </a:txBody>
                  <a:tcPr/>
                </a:tc>
                <a:tc>
                  <a:txBody>
                    <a:bodyPr/>
                    <a:lstStyle/>
                    <a:p>
                      <a:pPr marL="285750" indent="-285750">
                        <a:buFontTx/>
                        <a:buChar char="-"/>
                      </a:pPr>
                      <a:r>
                        <a:rPr lang="en-US" sz="1600" b="0" dirty="0" smtClean="0"/>
                        <a:t>Organization of JNAF</a:t>
                      </a:r>
                      <a:endParaRPr lang="en-US" sz="1600" b="0" dirty="0"/>
                    </a:p>
                    <a:p>
                      <a:pPr marL="285750" indent="-285750">
                        <a:buFontTx/>
                        <a:buChar char="-"/>
                      </a:pPr>
                      <a:r>
                        <a:rPr lang="en-US" sz="1600" b="0" dirty="0" smtClean="0"/>
                        <a:t>Training of media on Law</a:t>
                      </a:r>
                      <a:r>
                        <a:rPr lang="en-US" sz="1600" b="0" baseline="0" dirty="0" smtClean="0"/>
                        <a:t> 034/2009 and VGGTs</a:t>
                      </a:r>
                      <a:endParaRPr lang="en-US" sz="1600" b="0" dirty="0"/>
                    </a:p>
                    <a:p>
                      <a:pPr marL="285750" indent="-285750">
                        <a:buFontTx/>
                        <a:buChar char="-"/>
                      </a:pPr>
                      <a:r>
                        <a:rPr lang="en-US" sz="1600" b="0" dirty="0" smtClean="0"/>
                        <a:t>Field</a:t>
                      </a:r>
                      <a:r>
                        <a:rPr lang="en-US" sz="1600" b="0" baseline="0" dirty="0" smtClean="0"/>
                        <a:t> visits</a:t>
                      </a:r>
                      <a:endParaRPr lang="en-US" sz="1600" b="0" dirty="0"/>
                    </a:p>
                    <a:p>
                      <a:pPr marL="285750" indent="-285750">
                        <a:buFontTx/>
                        <a:buChar char="-"/>
                      </a:pPr>
                      <a:r>
                        <a:rPr lang="en-US" sz="1600" b="0" dirty="0" smtClean="0"/>
                        <a:t>(re)production</a:t>
                      </a:r>
                      <a:r>
                        <a:rPr lang="en-US" sz="1600" b="0" baseline="0" dirty="0" smtClean="0"/>
                        <a:t> and dissemination of land related info/content</a:t>
                      </a:r>
                      <a:endParaRPr lang="en-US" sz="1600" b="0" dirty="0"/>
                    </a:p>
                    <a:p>
                      <a:pPr marL="285750" indent="-285750">
                        <a:buFontTx/>
                        <a:buChar char="-"/>
                      </a:pPr>
                      <a:r>
                        <a:rPr lang="en-US" sz="1600" b="0" dirty="0" smtClean="0"/>
                        <a:t>Evaluation of</a:t>
                      </a:r>
                      <a:r>
                        <a:rPr lang="en-US" sz="1600" b="0" baseline="0" dirty="0" smtClean="0"/>
                        <a:t> the implementation of the land legislation</a:t>
                      </a:r>
                      <a:endParaRPr lang="en-US" sz="1600" b="0" dirty="0"/>
                    </a:p>
                  </a:txBody>
                  <a:tcPr/>
                </a:tc>
                <a:extLst>
                  <a:ext uri="{0D108BD9-81ED-4DB2-BD59-A6C34878D82A}">
                    <a16:rowId xmlns:a16="http://schemas.microsoft.com/office/drawing/2014/main" val="3880060910"/>
                  </a:ext>
                </a:extLst>
              </a:tr>
              <a:tr h="370840">
                <a:tc>
                  <a:txBody>
                    <a:bodyPr/>
                    <a:lstStyle/>
                    <a:p>
                      <a:r>
                        <a:rPr lang="en-US" sz="1600" dirty="0"/>
                        <a:t>Context: </a:t>
                      </a:r>
                    </a:p>
                  </a:txBody>
                  <a:tcPr/>
                </a:tc>
                <a:tc>
                  <a:txBody>
                    <a:bodyPr/>
                    <a:lstStyle/>
                    <a:p>
                      <a:pPr marL="285750" indent="-285750">
                        <a:buFontTx/>
                        <a:buChar char="-"/>
                      </a:pPr>
                      <a:r>
                        <a:rPr lang="en-US" sz="1600" b="0" dirty="0" smtClean="0"/>
                        <a:t>Social tensions</a:t>
                      </a:r>
                      <a:r>
                        <a:rPr lang="en-US" sz="1600" b="0" baseline="0" dirty="0" smtClean="0"/>
                        <a:t> linked to land</a:t>
                      </a:r>
                      <a:r>
                        <a:rPr lang="en-US" sz="1600" b="0" dirty="0" smtClean="0"/>
                        <a:t>. </a:t>
                      </a:r>
                      <a:endParaRPr lang="en-US" sz="1600" b="0" dirty="0"/>
                    </a:p>
                    <a:p>
                      <a:pPr marL="285750" indent="-285750">
                        <a:buFontTx/>
                        <a:buChar char="-"/>
                      </a:pPr>
                      <a:r>
                        <a:rPr lang="en-US" sz="1600" b="0" dirty="0" smtClean="0"/>
                        <a:t>Illiteracy</a:t>
                      </a:r>
                      <a:r>
                        <a:rPr lang="en-US" sz="1600" b="0" baseline="0" dirty="0" smtClean="0"/>
                        <a:t> on land legislation</a:t>
                      </a:r>
                      <a:r>
                        <a:rPr lang="en-US" sz="1600" b="0" dirty="0" smtClean="0"/>
                        <a:t>. </a:t>
                      </a:r>
                      <a:endParaRPr lang="en-US" sz="1600" dirty="0"/>
                    </a:p>
                  </a:txBody>
                  <a:tcPr/>
                </a:tc>
                <a:extLst>
                  <a:ext uri="{0D108BD9-81ED-4DB2-BD59-A6C34878D82A}">
                    <a16:rowId xmlns:a16="http://schemas.microsoft.com/office/drawing/2014/main" val="3858122557"/>
                  </a:ext>
                </a:extLst>
              </a:tr>
              <a:tr h="465035">
                <a:tc>
                  <a:txBody>
                    <a:bodyPr/>
                    <a:lstStyle/>
                    <a:p>
                      <a:r>
                        <a:rPr lang="en-US" sz="1600" dirty="0"/>
                        <a:t>Evidence</a:t>
                      </a:r>
                    </a:p>
                  </a:txBody>
                  <a:tcPr/>
                </a:tc>
                <a:tc>
                  <a:txBody>
                    <a:bodyPr/>
                    <a:lstStyle/>
                    <a:p>
                      <a:pPr marL="285750" indent="-285750">
                        <a:buFontTx/>
                        <a:buChar char="-"/>
                      </a:pPr>
                      <a:r>
                        <a:rPr lang="en-US" sz="1600" b="0" dirty="0" smtClean="0"/>
                        <a:t>JNAF</a:t>
                      </a:r>
                      <a:r>
                        <a:rPr lang="en-US" sz="1600" b="0" baseline="0" dirty="0" smtClean="0"/>
                        <a:t>  report</a:t>
                      </a:r>
                      <a:endParaRPr lang="en-US" sz="1600" b="0" dirty="0">
                        <a:highlight>
                          <a:srgbClr val="FFFF00"/>
                        </a:highlight>
                      </a:endParaRPr>
                    </a:p>
                    <a:p>
                      <a:pPr marL="285750" indent="-285750">
                        <a:buFontTx/>
                        <a:buChar char="-"/>
                      </a:pPr>
                      <a:r>
                        <a:rPr lang="en-US" sz="1600" b="0" dirty="0" smtClean="0"/>
                        <a:t>Training</a:t>
                      </a:r>
                      <a:r>
                        <a:rPr lang="en-US" sz="1600" b="0" baseline="0" dirty="0" smtClean="0"/>
                        <a:t> reports</a:t>
                      </a:r>
                    </a:p>
                    <a:p>
                      <a:pPr marL="285750" indent="-285750">
                        <a:buFontTx/>
                        <a:buChar char="-"/>
                      </a:pPr>
                      <a:r>
                        <a:rPr lang="en-US" sz="1600" b="0" dirty="0" smtClean="0"/>
                        <a:t>Posts, articles, photos, videos,</a:t>
                      </a:r>
                      <a:r>
                        <a:rPr lang="en-US" sz="1600" b="0" baseline="0" dirty="0" smtClean="0"/>
                        <a:t> radio airings</a:t>
                      </a:r>
                    </a:p>
                    <a:p>
                      <a:pPr marL="285750" indent="-285750">
                        <a:buFontTx/>
                        <a:buChar char="-"/>
                      </a:pPr>
                      <a:r>
                        <a:rPr lang="en-US" sz="1600" b="0" baseline="0" dirty="0" smtClean="0"/>
                        <a:t>Contribution Note on the assessment of the land law</a:t>
                      </a:r>
                      <a:r>
                        <a:rPr lang="en-US" sz="1600" b="0" dirty="0" smtClean="0"/>
                        <a:t> </a:t>
                      </a:r>
                      <a:endParaRPr lang="en-US" sz="1600" dirty="0"/>
                    </a:p>
                  </a:txBody>
                  <a:tcPr/>
                </a:tc>
                <a:extLst>
                  <a:ext uri="{0D108BD9-81ED-4DB2-BD59-A6C34878D82A}">
                    <a16:rowId xmlns:a16="http://schemas.microsoft.com/office/drawing/2014/main" val="3749996259"/>
                  </a:ext>
                </a:extLst>
              </a:tr>
              <a:tr h="370840">
                <a:tc>
                  <a:txBody>
                    <a:bodyPr/>
                    <a:lstStyle/>
                    <a:p>
                      <a:r>
                        <a:rPr lang="en-US" sz="1600" dirty="0"/>
                        <a:t>Notes</a:t>
                      </a:r>
                    </a:p>
                  </a:txBody>
                  <a:tcPr/>
                </a:tc>
                <a:tc>
                  <a:txBody>
                    <a:bodyPr/>
                    <a:lstStyle/>
                    <a:p>
                      <a:endParaRPr lang="en-US" sz="1600" dirty="0"/>
                    </a:p>
                  </a:txBody>
                  <a:tcPr/>
                </a:tc>
                <a:extLst>
                  <a:ext uri="{0D108BD9-81ED-4DB2-BD59-A6C34878D82A}">
                    <a16:rowId xmlns:a16="http://schemas.microsoft.com/office/drawing/2014/main" val="568654908"/>
                  </a:ext>
                </a:extLst>
              </a:tr>
            </a:tbl>
          </a:graphicData>
        </a:graphic>
      </p:graphicFrame>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916634" y="718457"/>
            <a:ext cx="4095206" cy="5460274"/>
          </a:xfrm>
          <a:prstGeom prst="rect">
            <a:avLst/>
          </a:prstGeom>
        </p:spPr>
      </p:pic>
    </p:spTree>
    <p:extLst>
      <p:ext uri="{BB962C8B-B14F-4D97-AF65-F5344CB8AC3E}">
        <p14:creationId xmlns:p14="http://schemas.microsoft.com/office/powerpoint/2010/main" val="18831169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le 9">
            <a:extLst>
              <a:ext uri="{FF2B5EF4-FFF2-40B4-BE49-F238E27FC236}">
                <a16:creationId xmlns:a16="http://schemas.microsoft.com/office/drawing/2014/main" id="{405A4586-2544-4C1C-8D8E-45F42E26AF55}"/>
              </a:ext>
            </a:extLst>
          </p:cNvPr>
          <p:cNvGraphicFramePr>
            <a:graphicFrameLocks noGrp="1"/>
          </p:cNvGraphicFramePr>
          <p:nvPr>
            <p:extLst>
              <p:ext uri="{D42A27DB-BD31-4B8C-83A1-F6EECF244321}">
                <p14:modId xmlns:p14="http://schemas.microsoft.com/office/powerpoint/2010/main" val="1600170075"/>
              </p:ext>
            </p:extLst>
          </p:nvPr>
        </p:nvGraphicFramePr>
        <p:xfrm>
          <a:off x="1156245" y="683260"/>
          <a:ext cx="7617213" cy="4211320"/>
        </p:xfrm>
        <a:graphic>
          <a:graphicData uri="http://schemas.openxmlformats.org/drawingml/2006/table">
            <a:tbl>
              <a:tblPr firstRow="1" bandRow="1">
                <a:tableStyleId>{F2DE63D5-997A-4646-A377-4702673A728D}</a:tableStyleId>
              </a:tblPr>
              <a:tblGrid>
                <a:gridCol w="1398272">
                  <a:extLst>
                    <a:ext uri="{9D8B030D-6E8A-4147-A177-3AD203B41FA5}">
                      <a16:colId xmlns:a16="http://schemas.microsoft.com/office/drawing/2014/main" val="3698550544"/>
                    </a:ext>
                  </a:extLst>
                </a:gridCol>
                <a:gridCol w="6218941">
                  <a:extLst>
                    <a:ext uri="{9D8B030D-6E8A-4147-A177-3AD203B41FA5}">
                      <a16:colId xmlns:a16="http://schemas.microsoft.com/office/drawing/2014/main" val="3026386258"/>
                    </a:ext>
                  </a:extLst>
                </a:gridCol>
              </a:tblGrid>
              <a:tr h="370840">
                <a:tc>
                  <a:txBody>
                    <a:bodyPr/>
                    <a:lstStyle/>
                    <a:p>
                      <a:r>
                        <a:rPr lang="en-US" sz="1800" dirty="0"/>
                        <a:t>Outcome 3:</a:t>
                      </a:r>
                    </a:p>
                    <a:p>
                      <a:r>
                        <a:rPr lang="en-US" sz="1800" dirty="0" smtClean="0"/>
                        <a:t>National Level</a:t>
                      </a:r>
                      <a:endParaRPr lang="en-US" dirty="0"/>
                    </a:p>
                  </a:txBody>
                  <a:tcPr>
                    <a:solidFill>
                      <a:schemeClr val="accent4">
                        <a:lumMod val="50000"/>
                      </a:schemeClr>
                    </a:solidFill>
                  </a:tcPr>
                </a:tc>
                <a:tc>
                  <a:txBody>
                    <a:bodyPr/>
                    <a:lstStyle/>
                    <a:p>
                      <a:r>
                        <a:rPr lang="en-US" sz="1800" dirty="0" smtClean="0"/>
                        <a:t>Contribution to the implementation of</a:t>
                      </a:r>
                      <a:r>
                        <a:rPr lang="en-US" sz="1800" baseline="0" dirty="0" smtClean="0"/>
                        <a:t> the Law 034/2009</a:t>
                      </a:r>
                      <a:endParaRPr lang="en-US" dirty="0"/>
                    </a:p>
                  </a:txBody>
                  <a:tcPr>
                    <a:solidFill>
                      <a:schemeClr val="accent4">
                        <a:lumMod val="50000"/>
                      </a:schemeClr>
                    </a:solidFill>
                  </a:tcPr>
                </a:tc>
                <a:extLst>
                  <a:ext uri="{0D108BD9-81ED-4DB2-BD59-A6C34878D82A}">
                    <a16:rowId xmlns:a16="http://schemas.microsoft.com/office/drawing/2014/main" val="4167174370"/>
                  </a:ext>
                </a:extLst>
              </a:tr>
              <a:tr h="370840">
                <a:tc>
                  <a:txBody>
                    <a:bodyPr/>
                    <a:lstStyle/>
                    <a:p>
                      <a:r>
                        <a:rPr lang="en-US" sz="1400" dirty="0"/>
                        <a:t>Significance:</a:t>
                      </a:r>
                      <a:r>
                        <a:rPr lang="en-US" sz="1400" b="0" dirty="0"/>
                        <a:t> </a:t>
                      </a:r>
                      <a:endParaRPr lang="en-US" sz="1400" dirty="0"/>
                    </a:p>
                  </a:txBody>
                  <a:tcPr/>
                </a:tc>
                <a:tc>
                  <a:txBody>
                    <a:bodyPr/>
                    <a:lstStyle/>
                    <a:p>
                      <a:pPr marL="285750" indent="-285750">
                        <a:buFontTx/>
                        <a:buChar char="-"/>
                      </a:pPr>
                      <a:r>
                        <a:rPr lang="en-US" sz="1400" b="0" dirty="0" smtClean="0"/>
                        <a:t>Need to assess the progress on the implementation of the law, identify issues and formulate recommendations</a:t>
                      </a:r>
                      <a:endParaRPr lang="en-US" sz="1400" b="0" dirty="0"/>
                    </a:p>
                  </a:txBody>
                  <a:tcPr/>
                </a:tc>
                <a:extLst>
                  <a:ext uri="{0D108BD9-81ED-4DB2-BD59-A6C34878D82A}">
                    <a16:rowId xmlns:a16="http://schemas.microsoft.com/office/drawing/2014/main" val="3673317870"/>
                  </a:ext>
                </a:extLst>
              </a:tr>
              <a:tr h="370840">
                <a:tc>
                  <a:txBody>
                    <a:bodyPr/>
                    <a:lstStyle/>
                    <a:p>
                      <a:r>
                        <a:rPr lang="en-US" sz="1400" dirty="0"/>
                        <a:t>How did </a:t>
                      </a:r>
                      <a:r>
                        <a:rPr lang="en-US" sz="1400" dirty="0" err="1"/>
                        <a:t>LfL</a:t>
                      </a:r>
                      <a:r>
                        <a:rPr lang="en-US" sz="1400" dirty="0"/>
                        <a:t> contribute </a:t>
                      </a:r>
                    </a:p>
                  </a:txBody>
                  <a:tcPr/>
                </a:tc>
                <a:tc>
                  <a:txBody>
                    <a:bodyPr/>
                    <a:lstStyle/>
                    <a:p>
                      <a:pPr marL="285750" indent="-285750">
                        <a:buFontTx/>
                        <a:buChar char="-"/>
                      </a:pPr>
                      <a:r>
                        <a:rPr lang="en-US" sz="1400" b="0" dirty="0" smtClean="0"/>
                        <a:t>Preparation and submission of a Contribution</a:t>
                      </a:r>
                      <a:r>
                        <a:rPr lang="en-US" sz="1400" b="0" baseline="0" dirty="0" smtClean="0"/>
                        <a:t> Note</a:t>
                      </a:r>
                      <a:endParaRPr lang="en-US" sz="1400" b="0" dirty="0"/>
                    </a:p>
                    <a:p>
                      <a:pPr marL="285750" indent="-285750">
                        <a:buFontTx/>
                        <a:buChar char="-"/>
                      </a:pPr>
                      <a:r>
                        <a:rPr lang="en-US" sz="1400" b="0" dirty="0" smtClean="0"/>
                        <a:t>Field visits</a:t>
                      </a:r>
                      <a:endParaRPr lang="en-US" sz="1400" b="0" dirty="0"/>
                    </a:p>
                  </a:txBody>
                  <a:tcPr/>
                </a:tc>
                <a:extLst>
                  <a:ext uri="{0D108BD9-81ED-4DB2-BD59-A6C34878D82A}">
                    <a16:rowId xmlns:a16="http://schemas.microsoft.com/office/drawing/2014/main" val="3880060910"/>
                  </a:ext>
                </a:extLst>
              </a:tr>
              <a:tr h="370840">
                <a:tc>
                  <a:txBody>
                    <a:bodyPr/>
                    <a:lstStyle/>
                    <a:p>
                      <a:r>
                        <a:rPr lang="en-US" sz="1400" dirty="0"/>
                        <a:t>Context: </a:t>
                      </a:r>
                    </a:p>
                  </a:txBody>
                  <a:tcPr/>
                </a:tc>
                <a:tc>
                  <a:txBody>
                    <a:bodyPr/>
                    <a:lstStyle/>
                    <a:p>
                      <a:pPr marL="285750" indent="-285750">
                        <a:buFontTx/>
                        <a:buChar char="-"/>
                      </a:pPr>
                      <a:r>
                        <a:rPr lang="en-US" sz="1400" b="0" i="0" dirty="0" smtClean="0"/>
                        <a:t>Existing provision in</a:t>
                      </a:r>
                      <a:r>
                        <a:rPr lang="en-US" sz="1400" b="0" i="0" baseline="0" dirty="0" smtClean="0"/>
                        <a:t> the law of a participatory evaluation every 5 years</a:t>
                      </a:r>
                      <a:endParaRPr lang="en-US" sz="1400" b="0" i="0" dirty="0"/>
                    </a:p>
                    <a:p>
                      <a:pPr marL="285750" indent="-285750">
                        <a:buFontTx/>
                        <a:buChar char="-"/>
                      </a:pPr>
                      <a:r>
                        <a:rPr lang="en-US" sz="1400" b="0" dirty="0" smtClean="0"/>
                        <a:t>The government quick</a:t>
                      </a:r>
                      <a:r>
                        <a:rPr lang="en-US" sz="1400" b="0" baseline="0" dirty="0" smtClean="0"/>
                        <a:t> </a:t>
                      </a:r>
                      <a:r>
                        <a:rPr lang="en-US" sz="1400" b="0" dirty="0" smtClean="0"/>
                        <a:t>started</a:t>
                      </a:r>
                      <a:r>
                        <a:rPr lang="en-US" sz="1400" b="0" baseline="0" dirty="0" smtClean="0"/>
                        <a:t> the evaluation process </a:t>
                      </a:r>
                    </a:p>
                    <a:p>
                      <a:pPr marL="285750" indent="-285750">
                        <a:buFontTx/>
                        <a:buChar char="-"/>
                      </a:pPr>
                      <a:r>
                        <a:rPr lang="en-US" sz="1400" b="0" baseline="0" dirty="0" smtClean="0"/>
                        <a:t>Presence of entry points within the government and the evaluation committee</a:t>
                      </a:r>
                      <a:endParaRPr lang="en-US" sz="1400" dirty="0"/>
                    </a:p>
                  </a:txBody>
                  <a:tcPr/>
                </a:tc>
                <a:extLst>
                  <a:ext uri="{0D108BD9-81ED-4DB2-BD59-A6C34878D82A}">
                    <a16:rowId xmlns:a16="http://schemas.microsoft.com/office/drawing/2014/main" val="3858122557"/>
                  </a:ext>
                </a:extLst>
              </a:tr>
              <a:tr h="370840">
                <a:tc>
                  <a:txBody>
                    <a:bodyPr/>
                    <a:lstStyle/>
                    <a:p>
                      <a:r>
                        <a:rPr lang="en-US" sz="1400" dirty="0"/>
                        <a:t>Evidence</a:t>
                      </a:r>
                    </a:p>
                  </a:txBody>
                  <a:tcPr/>
                </a:tc>
                <a:tc>
                  <a:txBody>
                    <a:bodyPr/>
                    <a:lstStyle/>
                    <a:p>
                      <a:pPr marL="285750" indent="-285750">
                        <a:buFontTx/>
                        <a:buChar char="-"/>
                      </a:pPr>
                      <a:r>
                        <a:rPr lang="en-US" sz="1400" b="0" dirty="0" smtClean="0"/>
                        <a:t>Contribution</a:t>
                      </a:r>
                      <a:r>
                        <a:rPr lang="en-US" sz="1400" b="0" baseline="0" dirty="0" smtClean="0"/>
                        <a:t> Note</a:t>
                      </a:r>
                      <a:endParaRPr lang="en-US" sz="1400" b="0" dirty="0"/>
                    </a:p>
                    <a:p>
                      <a:pPr marL="285750" indent="-285750">
                        <a:buFontTx/>
                        <a:buChar char="-"/>
                      </a:pPr>
                      <a:r>
                        <a:rPr lang="en-US" sz="1400" b="0" dirty="0" smtClean="0"/>
                        <a:t>Field</a:t>
                      </a:r>
                      <a:r>
                        <a:rPr lang="en-US" sz="1400" b="0" baseline="0" dirty="0" smtClean="0"/>
                        <a:t> visits reports</a:t>
                      </a:r>
                      <a:endParaRPr lang="en-US" sz="1400" b="0" dirty="0"/>
                    </a:p>
                    <a:p>
                      <a:pPr marL="285750" indent="-285750">
                        <a:buFontTx/>
                        <a:buChar char="-"/>
                      </a:pPr>
                      <a:r>
                        <a:rPr lang="en-US" sz="1400" b="0" dirty="0" smtClean="0"/>
                        <a:t>Report of the</a:t>
                      </a:r>
                      <a:r>
                        <a:rPr lang="en-US" sz="1400" b="0" baseline="0" dirty="0" smtClean="0"/>
                        <a:t> s</a:t>
                      </a:r>
                      <a:r>
                        <a:rPr lang="en-US" sz="1400" b="0" dirty="0" smtClean="0"/>
                        <a:t>ubmission meeting</a:t>
                      </a:r>
                    </a:p>
                    <a:p>
                      <a:pPr marL="285750" indent="-285750">
                        <a:buFontTx/>
                        <a:buChar char="-"/>
                      </a:pPr>
                      <a:r>
                        <a:rPr lang="en-US" sz="1400" b="0" dirty="0" smtClean="0"/>
                        <a:t>Posts and articles</a:t>
                      </a:r>
                    </a:p>
                    <a:p>
                      <a:pPr marL="285750" indent="-285750">
                        <a:buFontTx/>
                        <a:buChar char="-"/>
                      </a:pPr>
                      <a:r>
                        <a:rPr lang="en-US" sz="1400" b="0" dirty="0" smtClean="0"/>
                        <a:t>Law Evaluation report by the committee </a:t>
                      </a:r>
                      <a:endParaRPr lang="en-US" sz="1400" dirty="0"/>
                    </a:p>
                  </a:txBody>
                  <a:tcPr/>
                </a:tc>
                <a:extLst>
                  <a:ext uri="{0D108BD9-81ED-4DB2-BD59-A6C34878D82A}">
                    <a16:rowId xmlns:a16="http://schemas.microsoft.com/office/drawing/2014/main" val="3749996259"/>
                  </a:ext>
                </a:extLst>
              </a:tr>
              <a:tr h="370840">
                <a:tc>
                  <a:txBody>
                    <a:bodyPr/>
                    <a:lstStyle/>
                    <a:p>
                      <a:r>
                        <a:rPr lang="en-US" sz="1400" dirty="0"/>
                        <a:t>Notes</a:t>
                      </a:r>
                    </a:p>
                  </a:txBody>
                  <a:tcPr/>
                </a:tc>
                <a:tc>
                  <a:txBody>
                    <a:bodyPr/>
                    <a:lstStyle/>
                    <a:p>
                      <a:endParaRPr lang="en-US" sz="1400" dirty="0"/>
                    </a:p>
                  </a:txBody>
                  <a:tcPr/>
                </a:tc>
                <a:extLst>
                  <a:ext uri="{0D108BD9-81ED-4DB2-BD59-A6C34878D82A}">
                    <a16:rowId xmlns:a16="http://schemas.microsoft.com/office/drawing/2014/main" val="568654908"/>
                  </a:ext>
                </a:extLst>
              </a:tr>
            </a:tbl>
          </a:graphicData>
        </a:graphic>
      </p:graphicFrame>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929" r="52964"/>
          <a:stretch/>
        </p:blipFill>
        <p:spPr>
          <a:xfrm>
            <a:off x="9069978" y="1061135"/>
            <a:ext cx="3122022" cy="4490579"/>
          </a:xfrm>
          <a:prstGeom prst="rect">
            <a:avLst/>
          </a:prstGeom>
        </p:spPr>
      </p:pic>
    </p:spTree>
    <p:extLst>
      <p:ext uri="{BB962C8B-B14F-4D97-AF65-F5344CB8AC3E}">
        <p14:creationId xmlns:p14="http://schemas.microsoft.com/office/powerpoint/2010/main" val="9985832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l="4217" t="10964" r="7325" b="11101"/>
          <a:stretch/>
        </p:blipFill>
        <p:spPr>
          <a:xfrm>
            <a:off x="1920238" y="1136468"/>
            <a:ext cx="8464733" cy="5593363"/>
          </a:xfrm>
          <a:prstGeom prst="rect">
            <a:avLst/>
          </a:prstGeom>
        </p:spPr>
      </p:pic>
      <p:sp>
        <p:nvSpPr>
          <p:cNvPr id="7" name="Textfeld 13">
            <a:extLst>
              <a:ext uri="{FF2B5EF4-FFF2-40B4-BE49-F238E27FC236}">
                <a16:creationId xmlns:a16="http://schemas.microsoft.com/office/drawing/2014/main" id="{DB3C0A29-3501-3494-A56E-7A4D915DE388}"/>
              </a:ext>
            </a:extLst>
          </p:cNvPr>
          <p:cNvSpPr txBox="1"/>
          <p:nvPr/>
        </p:nvSpPr>
        <p:spPr>
          <a:xfrm>
            <a:off x="2490984" y="39188"/>
            <a:ext cx="5990830" cy="914399"/>
          </a:xfrm>
          <a:prstGeom prst="rect">
            <a:avLst/>
          </a:prstGeom>
          <a:solidFill>
            <a:schemeClr val="accent5">
              <a:lumMod val="20000"/>
              <a:lumOff val="80000"/>
            </a:schemeClr>
          </a:solidFill>
        </p:spPr>
        <p:txBody>
          <a:bodyPr wrap="square" rtlCol="0">
            <a:noAutofit/>
          </a:bodyPr>
          <a:lstStyle/>
          <a:p>
            <a:pPr algn="ctr"/>
            <a:r>
              <a:rPr lang="en-US" sz="2400" b="1" u="sng" dirty="0" smtClean="0"/>
              <a:t>PERSONAL COMMITMENTS</a:t>
            </a:r>
          </a:p>
          <a:p>
            <a:pPr algn="ctr"/>
            <a:r>
              <a:rPr lang="en-US" sz="2400" b="1" u="sng" dirty="0" smtClean="0"/>
              <a:t>BY THE PARTICIPANTS</a:t>
            </a:r>
            <a:endParaRPr lang="en-US" sz="2400" b="1" u="sng" dirty="0" smtClean="0"/>
          </a:p>
        </p:txBody>
      </p:sp>
    </p:spTree>
    <p:extLst>
      <p:ext uri="{BB962C8B-B14F-4D97-AF65-F5344CB8AC3E}">
        <p14:creationId xmlns:p14="http://schemas.microsoft.com/office/powerpoint/2010/main" val="2837890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30" t="12601" r="12240"/>
          <a:stretch/>
        </p:blipFill>
        <p:spPr>
          <a:xfrm>
            <a:off x="3655114" y="195943"/>
            <a:ext cx="4509170" cy="6453051"/>
          </a:xfrm>
          <a:prstGeom prst="rect">
            <a:avLst/>
          </a:prstGeom>
        </p:spPr>
      </p:pic>
    </p:spTree>
    <p:extLst>
      <p:ext uri="{BB962C8B-B14F-4D97-AF65-F5344CB8AC3E}">
        <p14:creationId xmlns:p14="http://schemas.microsoft.com/office/powerpoint/2010/main" val="198670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elle 17">
            <a:extLst>
              <a:ext uri="{FF2B5EF4-FFF2-40B4-BE49-F238E27FC236}">
                <a16:creationId xmlns:a16="http://schemas.microsoft.com/office/drawing/2014/main" id="{8A70167C-5754-4FED-9802-1AF6BD65F94E}"/>
              </a:ext>
            </a:extLst>
          </p:cNvPr>
          <p:cNvGraphicFramePr>
            <a:graphicFrameLocks noGrp="1"/>
          </p:cNvGraphicFramePr>
          <p:nvPr>
            <p:extLst>
              <p:ext uri="{D42A27DB-BD31-4B8C-83A1-F6EECF244321}">
                <p14:modId xmlns:p14="http://schemas.microsoft.com/office/powerpoint/2010/main" val="2961184178"/>
              </p:ext>
            </p:extLst>
          </p:nvPr>
        </p:nvGraphicFramePr>
        <p:xfrm>
          <a:off x="895836" y="580938"/>
          <a:ext cx="10338219" cy="6035040"/>
        </p:xfrm>
        <a:graphic>
          <a:graphicData uri="http://schemas.openxmlformats.org/drawingml/2006/table">
            <a:tbl>
              <a:tblPr firstRow="1" bandRow="1">
                <a:tableStyleId>{68D230F3-CF80-4859-8CE7-A43EE81993B5}</a:tableStyleId>
              </a:tblPr>
              <a:tblGrid>
                <a:gridCol w="10338219">
                  <a:extLst>
                    <a:ext uri="{9D8B030D-6E8A-4147-A177-3AD203B41FA5}">
                      <a16:colId xmlns:a16="http://schemas.microsoft.com/office/drawing/2014/main" val="1118989224"/>
                    </a:ext>
                  </a:extLst>
                </a:gridCol>
              </a:tblGrid>
              <a:tr h="312149">
                <a:tc>
                  <a:txBody>
                    <a:bodyPr/>
                    <a:lstStyle/>
                    <a:p>
                      <a:pPr algn="just"/>
                      <a:r>
                        <a:rPr lang="en-US" sz="1600" dirty="0"/>
                        <a:t>Key Insights</a:t>
                      </a:r>
                    </a:p>
                  </a:txBody>
                  <a:tcPr>
                    <a:solidFill>
                      <a:schemeClr val="accent4">
                        <a:lumMod val="20000"/>
                        <a:lumOff val="80000"/>
                      </a:schemeClr>
                    </a:solidFill>
                  </a:tcPr>
                </a:tc>
                <a:extLst>
                  <a:ext uri="{0D108BD9-81ED-4DB2-BD59-A6C34878D82A}">
                    <a16:rowId xmlns:a16="http://schemas.microsoft.com/office/drawing/2014/main" val="2595715052"/>
                  </a:ext>
                </a:extLst>
              </a:tr>
              <a:tr h="1614139">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US" sz="1600" b="1" dirty="0"/>
                        <a:t>1. Structure and Mandate of </a:t>
                      </a:r>
                      <a:r>
                        <a:rPr lang="en-US" sz="1600" b="1" dirty="0" err="1"/>
                        <a:t>LfL</a:t>
                      </a:r>
                      <a:endParaRPr lang="en-US" sz="1600" b="1" dirty="0"/>
                    </a:p>
                    <a:p>
                      <a:pPr marL="0" indent="0" algn="just">
                        <a:spcAft>
                          <a:spcPts val="600"/>
                        </a:spcAft>
                        <a:buFontTx/>
                        <a:buNone/>
                      </a:pPr>
                      <a:r>
                        <a:rPr lang="en-US" sz="1300" u="sng" dirty="0"/>
                        <a:t>1.1. </a:t>
                      </a:r>
                      <a:r>
                        <a:rPr lang="en-US" sz="1300" u="sng" dirty="0" smtClean="0"/>
                        <a:t>The transition of </a:t>
                      </a:r>
                      <a:r>
                        <a:rPr lang="en-US" sz="1300" u="sng" dirty="0" err="1" smtClean="0"/>
                        <a:t>LfL</a:t>
                      </a:r>
                      <a:r>
                        <a:rPr lang="en-US" sz="1300" u="sng" dirty="0" smtClean="0"/>
                        <a:t> </a:t>
                      </a:r>
                      <a:r>
                        <a:rPr lang="en-US" sz="1300" u="sng" dirty="0"/>
                        <a:t>in </a:t>
                      </a:r>
                      <a:r>
                        <a:rPr lang="en-US" sz="1300" u="sng" dirty="0" smtClean="0"/>
                        <a:t>Burkina</a:t>
                      </a:r>
                      <a:r>
                        <a:rPr lang="en-US" sz="1300" u="sng" baseline="0" dirty="0" smtClean="0"/>
                        <a:t> Faso towards </a:t>
                      </a:r>
                      <a:r>
                        <a:rPr lang="en-US" sz="1300" u="sng" dirty="0" smtClean="0"/>
                        <a:t>a strong and structured</a:t>
                      </a:r>
                      <a:r>
                        <a:rPr lang="en-US" sz="1300" u="sng" baseline="0" dirty="0" smtClean="0"/>
                        <a:t> MAP</a:t>
                      </a:r>
                      <a:r>
                        <a:rPr lang="en-US" sz="1300" u="sng" dirty="0" smtClean="0"/>
                        <a:t> </a:t>
                      </a:r>
                    </a:p>
                    <a:p>
                      <a:pPr marL="0" indent="0" algn="just">
                        <a:spcAft>
                          <a:spcPts val="600"/>
                        </a:spcAft>
                        <a:buFontTx/>
                        <a:buNone/>
                      </a:pPr>
                      <a:r>
                        <a:rPr lang="en-US" sz="1300" u="none" dirty="0" smtClean="0"/>
                        <a:t>Since the launch of</a:t>
                      </a:r>
                      <a:r>
                        <a:rPr lang="en-US" sz="1300" u="none" baseline="0" dirty="0" smtClean="0"/>
                        <a:t> the process in 2019, the </a:t>
                      </a:r>
                      <a:r>
                        <a:rPr lang="en-US" sz="1300" u="none" baseline="0" dirty="0" err="1" smtClean="0"/>
                        <a:t>LfL</a:t>
                      </a:r>
                      <a:r>
                        <a:rPr lang="en-US" sz="1300" u="none" baseline="0" dirty="0" smtClean="0"/>
                        <a:t> and its two support staff (considered or acting as the Secretariat) has been hosted by CPF, with the second phase signed for the period 01/09/2020 to 31/12/2023. In the meantime i.e. on 31 Dec 2021, the government of Burkina Faso issued the Certificate of recognition of the existence of an association N. N000001248101 to an </a:t>
                      </a:r>
                      <a:r>
                        <a:rPr lang="en-US" sz="1300" u="none" baseline="0" dirty="0" err="1" smtClean="0"/>
                        <a:t>organisation</a:t>
                      </a:r>
                      <a:r>
                        <a:rPr lang="en-US" sz="1300" u="none" baseline="0" dirty="0" smtClean="0"/>
                        <a:t> called </a:t>
                      </a:r>
                      <a:r>
                        <a:rPr lang="en-US" sz="1300" u="none" baseline="0" dirty="0" err="1" smtClean="0"/>
                        <a:t>Plateforme</a:t>
                      </a:r>
                      <a:r>
                        <a:rPr lang="en-US" sz="1300" u="none" baseline="0" dirty="0" smtClean="0"/>
                        <a:t> </a:t>
                      </a:r>
                      <a:r>
                        <a:rPr lang="en-US" sz="1300" u="none" baseline="0" dirty="0" err="1" smtClean="0"/>
                        <a:t>Nationale</a:t>
                      </a:r>
                      <a:r>
                        <a:rPr lang="en-US" sz="1300" u="none" baseline="0" dirty="0" smtClean="0"/>
                        <a:t> Multi-</a:t>
                      </a:r>
                      <a:r>
                        <a:rPr lang="en-US" sz="1300" u="none" baseline="0" dirty="0" err="1" smtClean="0"/>
                        <a:t>acteurs</a:t>
                      </a:r>
                      <a:r>
                        <a:rPr lang="en-US" sz="1300" u="none" baseline="0" dirty="0" smtClean="0"/>
                        <a:t> sur le </a:t>
                      </a:r>
                      <a:r>
                        <a:rPr lang="en-US" sz="1300" u="none" baseline="0" dirty="0" err="1" smtClean="0"/>
                        <a:t>foncier</a:t>
                      </a:r>
                      <a:r>
                        <a:rPr lang="en-US" sz="1300" u="none" baseline="0" dirty="0" smtClean="0"/>
                        <a:t>. The PMAF with this act became officially a legal autonomous entity.</a:t>
                      </a:r>
                    </a:p>
                    <a:p>
                      <a:pPr marL="0" indent="0" algn="just">
                        <a:spcAft>
                          <a:spcPts val="600"/>
                        </a:spcAft>
                        <a:buFontTx/>
                        <a:buNone/>
                      </a:pPr>
                      <a:r>
                        <a:rPr lang="en-US" sz="1300" u="sng" baseline="0" dirty="0" smtClean="0"/>
                        <a:t>1.2. The institutionalization of the MAP/PMAF</a:t>
                      </a:r>
                    </a:p>
                    <a:p>
                      <a:pPr marL="0" marR="0" lvl="0" indent="0" algn="just" defTabSz="914400" rtl="0" eaLnBrk="1" fontAlgn="auto" latinLnBrk="0" hangingPunct="1">
                        <a:lnSpc>
                          <a:spcPct val="100000"/>
                        </a:lnSpc>
                        <a:spcBef>
                          <a:spcPts val="0"/>
                        </a:spcBef>
                        <a:spcAft>
                          <a:spcPts val="600"/>
                        </a:spcAft>
                        <a:buClrTx/>
                        <a:buSzTx/>
                        <a:buFontTx/>
                        <a:buNone/>
                        <a:tabLst/>
                        <a:defRPr/>
                      </a:pPr>
                      <a:r>
                        <a:rPr lang="en-US" sz="1300" u="none" baseline="0" dirty="0" smtClean="0"/>
                        <a:t>In December, after a long process and several round of discussions, the </a:t>
                      </a:r>
                      <a:r>
                        <a:rPr lang="en-US" sz="1300" u="none" baseline="0" dirty="0" err="1" smtClean="0"/>
                        <a:t>LfL</a:t>
                      </a:r>
                      <a:r>
                        <a:rPr lang="en-US" sz="1300" u="none" baseline="0" dirty="0" smtClean="0"/>
                        <a:t> formally registered the </a:t>
                      </a:r>
                      <a:r>
                        <a:rPr lang="en-US" sz="1300" u="none" baseline="0" dirty="0" err="1" smtClean="0"/>
                        <a:t>Plateforme</a:t>
                      </a:r>
                      <a:r>
                        <a:rPr lang="en-US" sz="1300" u="none" baseline="0" dirty="0" smtClean="0"/>
                        <a:t> Multi-</a:t>
                      </a:r>
                      <a:r>
                        <a:rPr lang="en-US" sz="1300" u="none" baseline="0" dirty="0" err="1" smtClean="0"/>
                        <a:t>Acteurs</a:t>
                      </a:r>
                      <a:r>
                        <a:rPr lang="en-US" sz="1300" u="none" baseline="0" dirty="0" smtClean="0"/>
                        <a:t> sur le </a:t>
                      </a:r>
                      <a:r>
                        <a:rPr lang="en-US" sz="1300" u="none" baseline="0" dirty="0" err="1" smtClean="0"/>
                        <a:t>pastoralisme</a:t>
                      </a:r>
                      <a:r>
                        <a:rPr lang="en-US" sz="1300" u="none" baseline="0" dirty="0" smtClean="0"/>
                        <a:t> et le </a:t>
                      </a:r>
                      <a:r>
                        <a:rPr lang="en-US" sz="1300" u="none" baseline="0" dirty="0" err="1" smtClean="0"/>
                        <a:t>foncier</a:t>
                      </a:r>
                      <a:r>
                        <a:rPr lang="en-US" sz="1300" u="none" baseline="0" dirty="0" smtClean="0"/>
                        <a:t> (PMAF) as an “</a:t>
                      </a:r>
                      <a:r>
                        <a:rPr lang="en-US" sz="1300" i="1" u="none" baseline="0" dirty="0" smtClean="0"/>
                        <a:t>Association</a:t>
                      </a:r>
                      <a:r>
                        <a:rPr lang="en-US" sz="1300" u="none" baseline="0" dirty="0" smtClean="0"/>
                        <a:t>”, governed by the Burkinabe law N 064-2015/CNT of 20 October 2015 on the freedom of association. To date the platform is composed of </a:t>
                      </a:r>
                      <a:r>
                        <a:rPr lang="en-US" sz="1300" b="1" u="none" baseline="0" dirty="0" smtClean="0"/>
                        <a:t>XXXXX</a:t>
                      </a:r>
                      <a:r>
                        <a:rPr lang="en-US" sz="1300" u="none" baseline="0" dirty="0" smtClean="0"/>
                        <a:t> organizations, including government institutions such as the ministry of territorial administration, the ministry of women affairs; and private sector. Following the institutionalization, a board has been designated. With CPF at the chairmanship. </a:t>
                      </a:r>
                    </a:p>
                    <a:p>
                      <a:pPr marL="0" indent="0" algn="just">
                        <a:spcAft>
                          <a:spcPts val="600"/>
                        </a:spcAft>
                        <a:buFontTx/>
                        <a:buNone/>
                      </a:pPr>
                      <a:r>
                        <a:rPr lang="en-US" sz="1300" u="none" baseline="0" dirty="0" smtClean="0"/>
                        <a:t>The organic text categorizes the members between “founding members”, “adherent members”, “ex-officio members” (for governmental structures). It is important to understand the rights and obligations of each of these categories of members. For instance, ex-officio members are exempted from membership fees but they seem to have the same rights than other categories of members. Also, it would be important to understand what is the key difference between founding and adherent members apart from the fact that the founding ones participated in the first constitutive General Assembly. Also in the constitution, it is stated that members have to pay membership fees. Would be important to have more details and clarify the procedures.</a:t>
                      </a:r>
                    </a:p>
                    <a:p>
                      <a:pPr marL="0" indent="0" algn="just">
                        <a:spcAft>
                          <a:spcPts val="600"/>
                        </a:spcAft>
                        <a:buFontTx/>
                        <a:buNone/>
                      </a:pPr>
                      <a:r>
                        <a:rPr lang="en-US" sz="1300" u="none" baseline="0" dirty="0" smtClean="0"/>
                        <a:t>The issue with the dialogue platform is more and more perceived as a competitor of its members and CPF actually requested the Secretariat staff to leave its premises and settle on its own (not sure whether this was not in violation of the partnership agreement).  Since the PMAF has not adopted yet its regulatory texts, there is no clarity on how the PMAF will function with what resources. Also, some interlocutors think the legalized MAP is another bureaucratic, procedural and heavy institution, same as members themselves, while they needed a very agile and flexible space.</a:t>
                      </a:r>
                    </a:p>
                    <a:p>
                      <a:pPr marL="0" indent="0" algn="just">
                        <a:spcAft>
                          <a:spcPts val="600"/>
                        </a:spcAft>
                        <a:buFontTx/>
                        <a:buNone/>
                      </a:pPr>
                      <a:r>
                        <a:rPr lang="en-US" sz="1300" u="sng" dirty="0" smtClean="0"/>
                        <a:t>1.3. The decentralization of the platform / </a:t>
                      </a:r>
                      <a:r>
                        <a:rPr lang="en-US" sz="1300" u="sng" dirty="0" err="1" smtClean="0"/>
                        <a:t>LfL</a:t>
                      </a:r>
                      <a:endParaRPr lang="en-US" sz="1300" u="sng" dirty="0" smtClean="0"/>
                    </a:p>
                    <a:p>
                      <a:pPr marL="0" indent="0" algn="just">
                        <a:spcAft>
                          <a:spcPts val="600"/>
                        </a:spcAft>
                        <a:buFontTx/>
                        <a:buNone/>
                      </a:pPr>
                      <a:r>
                        <a:rPr lang="en-US" sz="1300" u="none" dirty="0" smtClean="0"/>
                        <a:t>In January</a:t>
                      </a:r>
                      <a:r>
                        <a:rPr lang="en-US" sz="1300" u="none" baseline="0" dirty="0" smtClean="0"/>
                        <a:t> 2021, CPF signed a Cooperation Agreement (around EUR 10k) with Union </a:t>
                      </a:r>
                      <a:r>
                        <a:rPr lang="en-US" sz="1300" u="none" baseline="0" dirty="0" err="1" smtClean="0"/>
                        <a:t>Nationale</a:t>
                      </a:r>
                      <a:r>
                        <a:rPr lang="en-US" sz="1300" u="none" baseline="0" dirty="0" smtClean="0"/>
                        <a:t> des </a:t>
                      </a:r>
                      <a:r>
                        <a:rPr lang="en-US" sz="1300" u="none" baseline="0" dirty="0" err="1" smtClean="0"/>
                        <a:t>Sociétés</a:t>
                      </a:r>
                      <a:r>
                        <a:rPr lang="en-US" sz="1300" u="none" baseline="0" dirty="0" smtClean="0"/>
                        <a:t> </a:t>
                      </a:r>
                      <a:r>
                        <a:rPr lang="en-US" sz="1300" u="none" baseline="0" dirty="0" err="1" smtClean="0"/>
                        <a:t>Coopératives</a:t>
                      </a:r>
                      <a:r>
                        <a:rPr lang="en-US" sz="1300" u="none" baseline="0" dirty="0" smtClean="0"/>
                        <a:t> des </a:t>
                      </a:r>
                      <a:r>
                        <a:rPr lang="en-US" sz="1300" u="none" baseline="0" dirty="0" err="1" smtClean="0"/>
                        <a:t>Producteurs</a:t>
                      </a:r>
                      <a:r>
                        <a:rPr lang="en-US" sz="1300" u="none" baseline="0" dirty="0" smtClean="0"/>
                        <a:t> de </a:t>
                      </a:r>
                      <a:r>
                        <a:rPr lang="en-US" sz="1300" u="none" baseline="0" dirty="0" err="1" smtClean="0"/>
                        <a:t>Coton</a:t>
                      </a:r>
                      <a:r>
                        <a:rPr lang="en-US" sz="1300" u="none" baseline="0" dirty="0" smtClean="0"/>
                        <a:t> du Burkina (UNPCB) to organize a </a:t>
                      </a:r>
                      <a:r>
                        <a:rPr lang="en-US" sz="1300" u="none" baseline="0" dirty="0" err="1" smtClean="0"/>
                        <a:t>serie</a:t>
                      </a:r>
                      <a:r>
                        <a:rPr lang="en-US" sz="1300" u="none" baseline="0" dirty="0" smtClean="0"/>
                        <a:t> of activities in the </a:t>
                      </a:r>
                      <a:r>
                        <a:rPr lang="en-US" sz="1300" u="none" baseline="0" dirty="0" err="1" smtClean="0"/>
                        <a:t>Hauts-Bassins</a:t>
                      </a:r>
                      <a:r>
                        <a:rPr lang="en-US" sz="1300" u="none" baseline="0" dirty="0" smtClean="0"/>
                        <a:t>, including the organization of a workshop, capacity building, training of paralegals, etc. Not sure at this stage, we can consider there is a decentralized platform (how is it composed?) and whether it can function without the resources provided by the 2021 agreement.</a:t>
                      </a:r>
                      <a:endParaRPr lang="en-US" sz="1300" u="none" dirty="0" smtClean="0"/>
                    </a:p>
                  </a:txBody>
                  <a:tcPr>
                    <a:solidFill>
                      <a:schemeClr val="bg2">
                        <a:alpha val="20000"/>
                      </a:schemeClr>
                    </a:solidFill>
                  </a:tcPr>
                </a:tc>
                <a:extLst>
                  <a:ext uri="{0D108BD9-81ED-4DB2-BD59-A6C34878D82A}">
                    <a16:rowId xmlns:a16="http://schemas.microsoft.com/office/drawing/2014/main" val="3036030602"/>
                  </a:ext>
                </a:extLst>
              </a:tr>
            </a:tbl>
          </a:graphicData>
        </a:graphic>
      </p:graphicFrame>
    </p:spTree>
    <p:extLst>
      <p:ext uri="{BB962C8B-B14F-4D97-AF65-F5344CB8AC3E}">
        <p14:creationId xmlns:p14="http://schemas.microsoft.com/office/powerpoint/2010/main" val="2811280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elle 17">
            <a:extLst>
              <a:ext uri="{FF2B5EF4-FFF2-40B4-BE49-F238E27FC236}">
                <a16:creationId xmlns:a16="http://schemas.microsoft.com/office/drawing/2014/main" id="{8A70167C-5754-4FED-9802-1AF6BD65F94E}"/>
              </a:ext>
            </a:extLst>
          </p:cNvPr>
          <p:cNvGraphicFramePr>
            <a:graphicFrameLocks noGrp="1"/>
          </p:cNvGraphicFramePr>
          <p:nvPr>
            <p:extLst>
              <p:ext uri="{D42A27DB-BD31-4B8C-83A1-F6EECF244321}">
                <p14:modId xmlns:p14="http://schemas.microsoft.com/office/powerpoint/2010/main" val="2511249872"/>
              </p:ext>
            </p:extLst>
          </p:nvPr>
        </p:nvGraphicFramePr>
        <p:xfrm>
          <a:off x="974964" y="658437"/>
          <a:ext cx="10298282" cy="6173437"/>
        </p:xfrm>
        <a:graphic>
          <a:graphicData uri="http://schemas.openxmlformats.org/drawingml/2006/table">
            <a:tbl>
              <a:tblPr firstRow="1" bandRow="1">
                <a:tableStyleId>{68D230F3-CF80-4859-8CE7-A43EE81993B5}</a:tableStyleId>
              </a:tblPr>
              <a:tblGrid>
                <a:gridCol w="10298282">
                  <a:extLst>
                    <a:ext uri="{9D8B030D-6E8A-4147-A177-3AD203B41FA5}">
                      <a16:colId xmlns:a16="http://schemas.microsoft.com/office/drawing/2014/main" val="1118989224"/>
                    </a:ext>
                  </a:extLst>
                </a:gridCol>
              </a:tblGrid>
              <a:tr h="366997">
                <a:tc>
                  <a:txBody>
                    <a:bodyPr/>
                    <a:lstStyle/>
                    <a:p>
                      <a:pPr algn="just"/>
                      <a:r>
                        <a:rPr lang="en-US" sz="1300" dirty="0"/>
                        <a:t>Key Insights</a:t>
                      </a:r>
                    </a:p>
                  </a:txBody>
                  <a:tcPr>
                    <a:solidFill>
                      <a:schemeClr val="accent4">
                        <a:lumMod val="20000"/>
                        <a:lumOff val="80000"/>
                      </a:schemeClr>
                    </a:solidFill>
                  </a:tcPr>
                </a:tc>
                <a:extLst>
                  <a:ext uri="{0D108BD9-81ED-4DB2-BD59-A6C34878D82A}">
                    <a16:rowId xmlns:a16="http://schemas.microsoft.com/office/drawing/2014/main" val="2595715052"/>
                  </a:ext>
                </a:extLst>
              </a:tr>
              <a:tr h="3449006">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US" sz="1300" b="1" dirty="0"/>
                        <a:t>2. Outcomes &amp; Strategy</a:t>
                      </a:r>
                    </a:p>
                    <a:p>
                      <a:pPr marL="0" marR="0" lvl="0" indent="0" algn="just" defTabSz="914400" rtl="0" eaLnBrk="1" fontAlgn="auto" latinLnBrk="0" hangingPunct="1">
                        <a:lnSpc>
                          <a:spcPct val="100000"/>
                        </a:lnSpc>
                        <a:spcBef>
                          <a:spcPts val="0"/>
                        </a:spcBef>
                        <a:spcAft>
                          <a:spcPts val="600"/>
                        </a:spcAft>
                        <a:buClrTx/>
                        <a:buSzTx/>
                        <a:buFontTx/>
                        <a:buNone/>
                        <a:tabLst/>
                        <a:defRPr/>
                      </a:pPr>
                      <a:r>
                        <a:rPr lang="en-US" sz="1300" u="none" dirty="0" smtClean="0"/>
                        <a:t>The </a:t>
                      </a:r>
                      <a:r>
                        <a:rPr lang="en-US" sz="1300" u="none" dirty="0" err="1" smtClean="0"/>
                        <a:t>LfL</a:t>
                      </a:r>
                      <a:r>
                        <a:rPr lang="en-US" sz="1300" u="none" dirty="0" smtClean="0"/>
                        <a:t>/PMAF</a:t>
                      </a:r>
                      <a:r>
                        <a:rPr lang="en-US" sz="1300" u="none" baseline="0" dirty="0" smtClean="0"/>
                        <a:t> outcomes in BFA can be organized between their attribution (what was achieved specifically by them) and their contribution (what they contributed to achieve together with others).</a:t>
                      </a:r>
                    </a:p>
                    <a:p>
                      <a:pPr marL="0" marR="0" lvl="0" indent="0" algn="just" defTabSz="914400" rtl="0" eaLnBrk="1" fontAlgn="auto" latinLnBrk="0" hangingPunct="1">
                        <a:lnSpc>
                          <a:spcPct val="100000"/>
                        </a:lnSpc>
                        <a:spcBef>
                          <a:spcPts val="0"/>
                        </a:spcBef>
                        <a:spcAft>
                          <a:spcPts val="600"/>
                        </a:spcAft>
                        <a:buClrTx/>
                        <a:buSzTx/>
                        <a:buFontTx/>
                        <a:buNone/>
                        <a:tabLst/>
                        <a:defRPr/>
                      </a:pPr>
                      <a:r>
                        <a:rPr lang="en-US" sz="1300" b="1" i="1" u="none" baseline="0" dirty="0" smtClean="0"/>
                        <a:t>CONTRIBUTION</a:t>
                      </a:r>
                    </a:p>
                    <a:p>
                      <a:pPr marL="0" marR="0" lvl="0" indent="0" algn="just" defTabSz="914400" rtl="0" eaLnBrk="1" fontAlgn="auto" latinLnBrk="0" hangingPunct="1">
                        <a:lnSpc>
                          <a:spcPct val="100000"/>
                        </a:lnSpc>
                        <a:spcBef>
                          <a:spcPts val="0"/>
                        </a:spcBef>
                        <a:spcAft>
                          <a:spcPts val="600"/>
                        </a:spcAft>
                        <a:buClrTx/>
                        <a:buSzTx/>
                        <a:buFontTx/>
                        <a:buNone/>
                        <a:tabLst/>
                        <a:defRPr/>
                      </a:pPr>
                      <a:r>
                        <a:rPr lang="en-US" sz="1300" u="none" dirty="0" err="1" smtClean="0"/>
                        <a:t>LfL</a:t>
                      </a:r>
                      <a:r>
                        <a:rPr lang="en-US" sz="1300" u="none" dirty="0" smtClean="0"/>
                        <a:t>/PMAF contributed to two main changes</a:t>
                      </a:r>
                    </a:p>
                    <a:p>
                      <a:pPr marL="0" marR="0" lvl="0" indent="0" algn="just" defTabSz="914400" rtl="0" eaLnBrk="1" fontAlgn="auto" latinLnBrk="0" hangingPunct="1">
                        <a:lnSpc>
                          <a:spcPct val="100000"/>
                        </a:lnSpc>
                        <a:spcBef>
                          <a:spcPts val="0"/>
                        </a:spcBef>
                        <a:spcAft>
                          <a:spcPts val="600"/>
                        </a:spcAft>
                        <a:buClrTx/>
                        <a:buSzTx/>
                        <a:buFontTx/>
                        <a:buNone/>
                        <a:tabLst/>
                        <a:defRPr/>
                      </a:pPr>
                      <a:r>
                        <a:rPr lang="en-US" sz="1300" u="sng" dirty="0" smtClean="0"/>
                        <a:t>2.1. Implementation of the Law 034-2009</a:t>
                      </a:r>
                    </a:p>
                    <a:p>
                      <a:pPr marL="0" marR="0" lvl="0" indent="0" algn="just" defTabSz="914400" rtl="0" eaLnBrk="1" fontAlgn="auto" latinLnBrk="0" hangingPunct="1">
                        <a:lnSpc>
                          <a:spcPct val="100000"/>
                        </a:lnSpc>
                        <a:spcBef>
                          <a:spcPts val="0"/>
                        </a:spcBef>
                        <a:spcAft>
                          <a:spcPts val="600"/>
                        </a:spcAft>
                        <a:buClrTx/>
                        <a:buSzTx/>
                        <a:buFontTx/>
                        <a:buNone/>
                        <a:tabLst/>
                        <a:defRPr/>
                      </a:pPr>
                      <a:r>
                        <a:rPr lang="en-US" sz="1300" u="none" dirty="0" smtClean="0"/>
                        <a:t>Article</a:t>
                      </a:r>
                      <a:r>
                        <a:rPr lang="en-US" sz="1300" u="none" baseline="0" dirty="0" smtClean="0"/>
                        <a:t> 111 of the Law 034-2009 provides that there should be a review of the law every 5 years and in 2020, the BFA government launched the review process. The </a:t>
                      </a:r>
                      <a:r>
                        <a:rPr lang="en-US" sz="1300" u="none" dirty="0" err="1" smtClean="0"/>
                        <a:t>LfL</a:t>
                      </a:r>
                      <a:r>
                        <a:rPr lang="en-US" sz="1300" u="none" dirty="0" smtClean="0"/>
                        <a:t>/PMAF</a:t>
                      </a:r>
                      <a:r>
                        <a:rPr lang="en-US" sz="1300" u="none" baseline="0" dirty="0" smtClean="0"/>
                        <a:t>  participated in this process by organizing a series on consultations, conducting field visits and preparing a “Contribution note” that was handled to the authorities. </a:t>
                      </a:r>
                    </a:p>
                    <a:p>
                      <a:pPr marL="0" marR="0" lvl="0" indent="0" algn="just" defTabSz="914400" rtl="0" eaLnBrk="1" fontAlgn="auto" latinLnBrk="0" hangingPunct="1">
                        <a:lnSpc>
                          <a:spcPct val="100000"/>
                        </a:lnSpc>
                        <a:spcBef>
                          <a:spcPts val="0"/>
                        </a:spcBef>
                        <a:spcAft>
                          <a:spcPts val="600"/>
                        </a:spcAft>
                        <a:buClrTx/>
                        <a:buSzTx/>
                        <a:buFontTx/>
                        <a:buNone/>
                        <a:tabLst/>
                        <a:defRPr/>
                      </a:pPr>
                      <a:r>
                        <a:rPr lang="en-US" sz="1300" u="sng" baseline="0" dirty="0" smtClean="0"/>
                        <a:t>2.2. Improvement of the accountability in the land sector</a:t>
                      </a:r>
                    </a:p>
                    <a:p>
                      <a:pPr marL="0" marR="0" lvl="0" indent="0" algn="just" defTabSz="914400" rtl="0" eaLnBrk="1" fontAlgn="auto" latinLnBrk="0" hangingPunct="1">
                        <a:lnSpc>
                          <a:spcPct val="100000"/>
                        </a:lnSpc>
                        <a:spcBef>
                          <a:spcPts val="0"/>
                        </a:spcBef>
                        <a:spcAft>
                          <a:spcPts val="600"/>
                        </a:spcAft>
                        <a:buClrTx/>
                        <a:buSzTx/>
                        <a:buFontTx/>
                        <a:buNone/>
                        <a:tabLst/>
                        <a:defRPr/>
                      </a:pPr>
                      <a:r>
                        <a:rPr lang="en-US" sz="1300" u="none" baseline="0" dirty="0" smtClean="0"/>
                        <a:t>Sharing information and data is key to improve land governance in a country. This is particularly important in a context where the actors work in silos, there is socio-political and security turmoil and lack of confidence between the stakeholders (government, CSOs, FTP, territorial collectivities, private sector, communities and community representatives, etc.). Coupled with a high level of illiteracy when it comes to land legislation. The dialogue platform has managed to facilitate/foster accountability and information sharing through the JNAF (national land action days), different training and capacity building sessions/events. The media were also capacitated and used to disseminate and sensitize the communities and other interested stakeholders. </a:t>
                      </a:r>
                    </a:p>
                    <a:p>
                      <a:pPr marL="0" marR="0" lvl="0" indent="0" algn="just" defTabSz="914400" rtl="0" eaLnBrk="1" fontAlgn="auto" latinLnBrk="0" hangingPunct="1">
                        <a:lnSpc>
                          <a:spcPct val="100000"/>
                        </a:lnSpc>
                        <a:spcBef>
                          <a:spcPts val="0"/>
                        </a:spcBef>
                        <a:spcAft>
                          <a:spcPts val="600"/>
                        </a:spcAft>
                        <a:buClrTx/>
                        <a:buSzTx/>
                        <a:buFontTx/>
                        <a:buNone/>
                        <a:tabLst/>
                        <a:defRPr/>
                      </a:pPr>
                      <a:r>
                        <a:rPr lang="en-US" sz="1300" b="1" i="1" u="none" baseline="0" dirty="0" smtClean="0"/>
                        <a:t>ATTRIBUTION</a:t>
                      </a:r>
                      <a:endParaRPr lang="en-US" sz="1300" b="1" i="1" u="none" dirty="0" smtClean="0"/>
                    </a:p>
                    <a:p>
                      <a:pPr marL="0" marR="0" lvl="0" indent="0" algn="just" defTabSz="914400" rtl="0" eaLnBrk="1" fontAlgn="auto" latinLnBrk="0" hangingPunct="1">
                        <a:lnSpc>
                          <a:spcPct val="100000"/>
                        </a:lnSpc>
                        <a:spcBef>
                          <a:spcPts val="0"/>
                        </a:spcBef>
                        <a:spcAft>
                          <a:spcPts val="600"/>
                        </a:spcAft>
                        <a:buClrTx/>
                        <a:buSzTx/>
                        <a:buFontTx/>
                        <a:buNone/>
                        <a:tabLst/>
                        <a:defRPr/>
                      </a:pPr>
                      <a:r>
                        <a:rPr lang="en-US" sz="1300" u="sng" dirty="0" smtClean="0"/>
                        <a:t>2.3. Fostering dialogue through the platform</a:t>
                      </a:r>
                    </a:p>
                    <a:p>
                      <a:pPr marL="0" marR="0" lvl="0" indent="0" algn="just" defTabSz="914400" rtl="0" eaLnBrk="1" fontAlgn="auto" latinLnBrk="0" hangingPunct="1">
                        <a:lnSpc>
                          <a:spcPct val="100000"/>
                        </a:lnSpc>
                        <a:spcBef>
                          <a:spcPts val="0"/>
                        </a:spcBef>
                        <a:spcAft>
                          <a:spcPts val="600"/>
                        </a:spcAft>
                        <a:buClrTx/>
                        <a:buSzTx/>
                        <a:buFontTx/>
                        <a:buNone/>
                        <a:tabLst/>
                        <a:defRPr/>
                      </a:pPr>
                      <a:r>
                        <a:rPr lang="en-US" sz="1300" u="none" dirty="0" smtClean="0"/>
                        <a:t>Over the past</a:t>
                      </a:r>
                      <a:r>
                        <a:rPr lang="en-US" sz="1300" u="none" baseline="0" dirty="0" smtClean="0"/>
                        <a:t> 2 years, the </a:t>
                      </a:r>
                      <a:r>
                        <a:rPr lang="en-US" sz="1300" u="none" baseline="0" dirty="0" err="1" smtClean="0"/>
                        <a:t>LfL</a:t>
                      </a:r>
                      <a:r>
                        <a:rPr lang="en-US" sz="1300" u="none" baseline="0" dirty="0" smtClean="0"/>
                        <a:t> has struggled to establish a multi-stakeholder dialogue platform in the country. Indeed, due to the inactivity of the government National Council to secure land in the rural area (CNSFMR), there was a strong need to create a safe space that brings actors together to discuss land issues. </a:t>
                      </a:r>
                      <a:r>
                        <a:rPr lang="en-US" sz="1300" u="none" baseline="0" dirty="0" err="1" smtClean="0"/>
                        <a:t>LfL</a:t>
                      </a:r>
                      <a:r>
                        <a:rPr lang="en-US" sz="1300" u="none" baseline="0" dirty="0" smtClean="0"/>
                        <a:t> facilitated the set up of this space that is progressively getting visibility. The dialogue platform therefore started to reinforcing its governance organs (board), expanding and decentralizing at the regional level while promoting gender and external communication. A lot of emphasis was also put in building the capacities of the platform members in specific areas of concern such as the multi-stakeholder approach (though in practice this has not been applied), women access to land, as well as the land laws to ensure the dialogue platform members have a common understanding and facilitate policy dialogue and advocacy.</a:t>
                      </a:r>
                      <a:endParaRPr lang="en-US" sz="1300" dirty="0"/>
                    </a:p>
                  </a:txBody>
                  <a:tcPr>
                    <a:solidFill>
                      <a:schemeClr val="bg1">
                        <a:alpha val="20000"/>
                      </a:schemeClr>
                    </a:solidFill>
                  </a:tcPr>
                </a:tc>
                <a:extLst>
                  <a:ext uri="{0D108BD9-81ED-4DB2-BD59-A6C34878D82A}">
                    <a16:rowId xmlns:a16="http://schemas.microsoft.com/office/drawing/2014/main" val="3087333027"/>
                  </a:ext>
                </a:extLst>
              </a:tr>
            </a:tbl>
          </a:graphicData>
        </a:graphic>
      </p:graphicFrame>
    </p:spTree>
    <p:extLst>
      <p:ext uri="{BB962C8B-B14F-4D97-AF65-F5344CB8AC3E}">
        <p14:creationId xmlns:p14="http://schemas.microsoft.com/office/powerpoint/2010/main" val="1829385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17">
            <a:extLst>
              <a:ext uri="{FF2B5EF4-FFF2-40B4-BE49-F238E27FC236}">
                <a16:creationId xmlns:a16="http://schemas.microsoft.com/office/drawing/2014/main" id="{3D97909F-29AF-44EC-F2A9-955C4A6040F6}"/>
              </a:ext>
            </a:extLst>
          </p:cNvPr>
          <p:cNvGraphicFramePr>
            <a:graphicFrameLocks noGrp="1"/>
          </p:cNvGraphicFramePr>
          <p:nvPr>
            <p:extLst>
              <p:ext uri="{D42A27DB-BD31-4B8C-83A1-F6EECF244321}">
                <p14:modId xmlns:p14="http://schemas.microsoft.com/office/powerpoint/2010/main" val="4172285053"/>
              </p:ext>
            </p:extLst>
          </p:nvPr>
        </p:nvGraphicFramePr>
        <p:xfrm>
          <a:off x="990110" y="656367"/>
          <a:ext cx="10178633" cy="5522363"/>
        </p:xfrm>
        <a:graphic>
          <a:graphicData uri="http://schemas.openxmlformats.org/drawingml/2006/table">
            <a:tbl>
              <a:tblPr firstRow="1" bandRow="1">
                <a:tableStyleId>{68D230F3-CF80-4859-8CE7-A43EE81993B5}</a:tableStyleId>
              </a:tblPr>
              <a:tblGrid>
                <a:gridCol w="10178633">
                  <a:extLst>
                    <a:ext uri="{9D8B030D-6E8A-4147-A177-3AD203B41FA5}">
                      <a16:colId xmlns:a16="http://schemas.microsoft.com/office/drawing/2014/main" val="1118989224"/>
                    </a:ext>
                  </a:extLst>
                </a:gridCol>
              </a:tblGrid>
              <a:tr h="345148">
                <a:tc>
                  <a:txBody>
                    <a:bodyPr/>
                    <a:lstStyle/>
                    <a:p>
                      <a:pPr algn="just"/>
                      <a:r>
                        <a:rPr lang="en-US" sz="1600" dirty="0"/>
                        <a:t>Key Insights</a:t>
                      </a:r>
                    </a:p>
                  </a:txBody>
                  <a:tcPr>
                    <a:solidFill>
                      <a:schemeClr val="accent4">
                        <a:lumMod val="20000"/>
                        <a:lumOff val="80000"/>
                      </a:schemeClr>
                    </a:solidFill>
                  </a:tcPr>
                </a:tc>
                <a:extLst>
                  <a:ext uri="{0D108BD9-81ED-4DB2-BD59-A6C34878D82A}">
                    <a16:rowId xmlns:a16="http://schemas.microsoft.com/office/drawing/2014/main" val="2595715052"/>
                  </a:ext>
                </a:extLst>
              </a:tr>
              <a:tr h="5177215">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US" sz="1600" b="1" dirty="0"/>
                        <a:t>2. Outcomes &amp; Strategy … continued</a:t>
                      </a:r>
                    </a:p>
                    <a:p>
                      <a:pPr marL="0" marR="0" lvl="0" indent="0" algn="just" defTabSz="914400" rtl="0" eaLnBrk="1" fontAlgn="auto" latinLnBrk="0" hangingPunct="1">
                        <a:lnSpc>
                          <a:spcPct val="100000"/>
                        </a:lnSpc>
                        <a:spcBef>
                          <a:spcPts val="0"/>
                        </a:spcBef>
                        <a:spcAft>
                          <a:spcPts val="600"/>
                        </a:spcAft>
                        <a:buClrTx/>
                        <a:buSzTx/>
                        <a:buFontTx/>
                        <a:buNone/>
                        <a:tabLst/>
                        <a:defRPr/>
                      </a:pPr>
                      <a:r>
                        <a:rPr lang="en-US" sz="1200" u="sng" dirty="0" smtClean="0"/>
                        <a:t>2.4</a:t>
                      </a:r>
                      <a:r>
                        <a:rPr lang="en-US" sz="1200" u="sng" dirty="0"/>
                        <a:t>. </a:t>
                      </a:r>
                      <a:r>
                        <a:rPr lang="en-US" sz="1200" u="sng" dirty="0" smtClean="0"/>
                        <a:t>Favorable </a:t>
                      </a:r>
                      <a:r>
                        <a:rPr lang="en-US" sz="1200" u="sng" dirty="0"/>
                        <a:t>context</a:t>
                      </a:r>
                      <a:r>
                        <a:rPr lang="en-US" sz="1200" dirty="0"/>
                        <a:t>: The outcomes benefited from some contextual </a:t>
                      </a:r>
                      <a:r>
                        <a:rPr lang="en-US" sz="1200" dirty="0" smtClean="0"/>
                        <a:t>trends. If the</a:t>
                      </a:r>
                      <a:r>
                        <a:rPr lang="en-US" sz="1200" baseline="0" dirty="0" smtClean="0"/>
                        <a:t> military Coup that happened in the country at the beginning of 2022 can be considered as one of the key event with major impact, the same opens the way to new structural changes, including in the land governance sector. Even the coup, the socio-political crisis had been favorable to  undertaking some structural reforms. In 2020, and in accordance with the Law 034-2009 in its Article 111, a review of the implementation was initiated by the overthrown government. The process was meant to be very participative and therefore, the </a:t>
                      </a:r>
                      <a:r>
                        <a:rPr lang="en-US" sz="1200" baseline="0" dirty="0" err="1" smtClean="0"/>
                        <a:t>LfL</a:t>
                      </a:r>
                      <a:r>
                        <a:rPr lang="en-US" sz="1200" baseline="0" dirty="0" smtClean="0"/>
                        <a:t>/PMAF activated its internal resources and members to get hold of the review team and send them its contribution through the Ministry of Agriculture. The draft evaluation report contains some of the findings/recommendations of the dialogue platform (such as </a:t>
                      </a:r>
                      <a:r>
                        <a:rPr lang="en-US" sz="1200" kern="1200" dirty="0" smtClean="0">
                          <a:solidFill>
                            <a:schemeClr val="tx1"/>
                          </a:solidFill>
                          <a:highlight>
                            <a:srgbClr val="FFFF00"/>
                          </a:highlight>
                          <a:latin typeface="+mn-lt"/>
                          <a:ea typeface="+mn-ea"/>
                          <a:cs typeface="+mn-cs"/>
                        </a:rPr>
                        <a:t>XXXXXX)</a:t>
                      </a:r>
                      <a:r>
                        <a:rPr lang="en-US" sz="1200" baseline="0" dirty="0" smtClean="0"/>
                        <a:t>.</a:t>
                      </a:r>
                    </a:p>
                    <a:p>
                      <a:pPr marL="0" marR="0" lvl="0" indent="0" algn="just" defTabSz="914400" rtl="0" eaLnBrk="1" fontAlgn="auto" latinLnBrk="0" hangingPunct="1">
                        <a:lnSpc>
                          <a:spcPct val="100000"/>
                        </a:lnSpc>
                        <a:spcBef>
                          <a:spcPts val="0"/>
                        </a:spcBef>
                        <a:spcAft>
                          <a:spcPts val="600"/>
                        </a:spcAft>
                        <a:buClrTx/>
                        <a:buSzTx/>
                        <a:buFontTx/>
                        <a:buNone/>
                        <a:tabLst/>
                        <a:defRPr/>
                      </a:pPr>
                      <a:r>
                        <a:rPr lang="en-US" sz="1200" kern="1200" baseline="0" dirty="0" smtClean="0">
                          <a:solidFill>
                            <a:schemeClr val="tx1"/>
                          </a:solidFill>
                          <a:latin typeface="+mn-lt"/>
                          <a:ea typeface="+mn-ea"/>
                          <a:cs typeface="+mn-cs"/>
                        </a:rPr>
                        <a:t>Another contextual element is the validation and launching of the WB funded project (PAGFM) that includes a land governance component. The project intending to review the existing land legislation, several round of consultation took (including the one organized after the JNAF in December 2021) to see how best civil society can be part of the process. This offered the opportunity to the dialogue platform members to make direct inputs during the design phase of the project through a Memorandum submitted to the WV and the government on 13 September 2019 . The CSO position is to implement the existing provisions rather that completely revising the legislation. It is important to indicate that, even though facilitated by the CPF with the </a:t>
                      </a:r>
                      <a:r>
                        <a:rPr lang="en-US" sz="1200" kern="1200" baseline="0" dirty="0" err="1" smtClean="0">
                          <a:solidFill>
                            <a:schemeClr val="tx1"/>
                          </a:solidFill>
                          <a:latin typeface="+mn-lt"/>
                          <a:ea typeface="+mn-ea"/>
                          <a:cs typeface="+mn-cs"/>
                        </a:rPr>
                        <a:t>LfL</a:t>
                      </a:r>
                      <a:r>
                        <a:rPr lang="en-US" sz="1200" kern="1200" baseline="0" dirty="0" smtClean="0">
                          <a:solidFill>
                            <a:schemeClr val="tx1"/>
                          </a:solidFill>
                          <a:latin typeface="+mn-lt"/>
                          <a:ea typeface="+mn-ea"/>
                          <a:cs typeface="+mn-cs"/>
                        </a:rPr>
                        <a:t> funding, this outcome cannot be attributed to the </a:t>
                      </a:r>
                      <a:r>
                        <a:rPr lang="en-US" sz="1200" kern="1200" baseline="0" dirty="0" err="1" smtClean="0">
                          <a:solidFill>
                            <a:schemeClr val="tx1"/>
                          </a:solidFill>
                          <a:latin typeface="+mn-lt"/>
                          <a:ea typeface="+mn-ea"/>
                          <a:cs typeface="+mn-cs"/>
                        </a:rPr>
                        <a:t>LfL</a:t>
                      </a:r>
                      <a:r>
                        <a:rPr lang="en-US" sz="1200" kern="1200" baseline="0" dirty="0" smtClean="0">
                          <a:solidFill>
                            <a:schemeClr val="tx1"/>
                          </a:solidFill>
                          <a:latin typeface="+mn-lt"/>
                          <a:ea typeface="+mn-ea"/>
                          <a:cs typeface="+mn-cs"/>
                        </a:rPr>
                        <a:t>/PMAF as dialogue platform since organizations signed the memorandum on individual basis, namely </a:t>
                      </a:r>
                      <a:r>
                        <a:rPr lang="fr-FR" sz="1200" kern="1200" baseline="0" dirty="0" smtClean="0">
                          <a:solidFill>
                            <a:schemeClr val="tx1"/>
                          </a:solidFill>
                          <a:latin typeface="+mn-lt"/>
                          <a:ea typeface="+mn-ea"/>
                          <a:cs typeface="+mn-cs"/>
                        </a:rPr>
                        <a:t>L’Association des Femmes juristes du Burkina Faso (AFJ BF), la Confédération Paysanne du Faso (CPF), l’Observatoire National du Foncier du Burkina Faso (ONF BF), le Groupe de Recherche et d’Action sur le foncier (GRAF), TENFOREST and </a:t>
                      </a:r>
                      <a:r>
                        <a:rPr lang="fr-FR" sz="1200" kern="1200" baseline="0" dirty="0" err="1" smtClean="0">
                          <a:solidFill>
                            <a:schemeClr val="tx1"/>
                          </a:solidFill>
                          <a:latin typeface="+mn-lt"/>
                          <a:ea typeface="+mn-ea"/>
                          <a:cs typeface="+mn-cs"/>
                        </a:rPr>
                        <a:t>Welthungerhilfe</a:t>
                      </a:r>
                      <a:r>
                        <a:rPr lang="fr-FR" sz="1200" kern="1200" baseline="0" dirty="0" smtClean="0">
                          <a:solidFill>
                            <a:schemeClr val="tx1"/>
                          </a:solidFill>
                          <a:latin typeface="+mn-lt"/>
                          <a:ea typeface="+mn-ea"/>
                          <a:cs typeface="+mn-cs"/>
                        </a:rPr>
                        <a:t>.  </a:t>
                      </a:r>
                      <a:endParaRPr lang="en-US" sz="1200" kern="1200" baseline="0" dirty="0">
                        <a:solidFill>
                          <a:schemeClr val="tx1"/>
                        </a:solidFill>
                        <a:latin typeface="+mn-lt"/>
                        <a:ea typeface="+mn-ea"/>
                        <a:cs typeface="+mn-cs"/>
                      </a:endParaRPr>
                    </a:p>
                    <a:p>
                      <a:pPr marL="0" indent="0" algn="just">
                        <a:spcAft>
                          <a:spcPts val="600"/>
                        </a:spcAft>
                        <a:buFontTx/>
                        <a:buNone/>
                      </a:pPr>
                      <a:r>
                        <a:rPr lang="en-US" sz="1200" u="sng" dirty="0"/>
                        <a:t>2.5. </a:t>
                      </a:r>
                      <a:r>
                        <a:rPr lang="en-US" sz="1200" u="sng" dirty="0" smtClean="0"/>
                        <a:t>The strategy</a:t>
                      </a:r>
                      <a:r>
                        <a:rPr lang="en-US" sz="1200" u="sng" baseline="0" dirty="0" smtClean="0"/>
                        <a:t> cycle 2019-2021:</a:t>
                      </a:r>
                      <a:r>
                        <a:rPr lang="en-US" sz="1200" u="none" dirty="0" smtClean="0"/>
                        <a:t> in 2019,</a:t>
                      </a:r>
                      <a:r>
                        <a:rPr lang="en-US" sz="1200" u="none" baseline="0" dirty="0" smtClean="0"/>
                        <a:t> the </a:t>
                      </a:r>
                      <a:r>
                        <a:rPr lang="en-US" sz="1200" u="none" baseline="0" dirty="0" err="1" smtClean="0"/>
                        <a:t>LfL</a:t>
                      </a:r>
                      <a:r>
                        <a:rPr lang="en-US" sz="1200" u="none" baseline="0" dirty="0" smtClean="0"/>
                        <a:t>/PMAF developed a strategy document </a:t>
                      </a:r>
                      <a:r>
                        <a:rPr lang="en-US" sz="1200" u="none" dirty="0" smtClean="0"/>
                        <a:t>for the triennium 2019-2021</a:t>
                      </a:r>
                      <a:r>
                        <a:rPr lang="en-US" sz="1200" u="none" baseline="0" dirty="0" smtClean="0"/>
                        <a:t> with the vision of "A Burkina where good land governance is ensured and people enjoy their land rights without discrimination"</a:t>
                      </a:r>
                      <a:r>
                        <a:rPr lang="en-US" sz="1200" u="none" dirty="0" smtClean="0"/>
                        <a:t>.  The overall objective</a:t>
                      </a:r>
                      <a:r>
                        <a:rPr lang="en-US" sz="1200" u="none" baseline="0" dirty="0" smtClean="0"/>
                        <a:t> of the strategy was to “contribute to the realization of the right to food by securing the land rights of smallholder farmers”.  Specific objectives included (1) Set up and make operational the multi-stakeholder platform at the national level; (2) Influence the accountability of public action in terms of rural land in Burkina; and (3) Advocate for an acceleration of the effective implementation of Law 034-2009 throughout the national territory.  Expected outcomes include (</a:t>
                      </a:r>
                      <a:r>
                        <a:rPr lang="en-US" sz="1200" u="none" baseline="0" dirty="0" err="1" smtClean="0"/>
                        <a:t>i</a:t>
                      </a:r>
                      <a:r>
                        <a:rPr lang="en-US" sz="1200" u="none" baseline="0" dirty="0" smtClean="0"/>
                        <a:t>) Law 034 -2009 is implemented/land tenure security for small farmers is improved; (ii) Improved women's right of access to land; (iii) Improved accountability of public action in terms of land (iv) Improved transparency and accountability in decision-making regarding land and agricultural investments. The outcomes harvesting has focused on the above.</a:t>
                      </a:r>
                      <a:endParaRPr lang="en-US" sz="1200" u="none" dirty="0"/>
                    </a:p>
                    <a:p>
                      <a:pPr marL="0" indent="0" algn="just">
                        <a:spcAft>
                          <a:spcPts val="600"/>
                        </a:spcAft>
                        <a:buFontTx/>
                        <a:buNone/>
                      </a:pPr>
                      <a:r>
                        <a:rPr lang="en-US" sz="1200" u="none" dirty="0"/>
                        <a:t>During the international workshop </a:t>
                      </a:r>
                      <a:r>
                        <a:rPr lang="en-US" sz="1200" u="none" dirty="0" smtClean="0"/>
                        <a:t>of</a:t>
                      </a:r>
                      <a:r>
                        <a:rPr lang="en-US" sz="1200" u="none" baseline="0" dirty="0" smtClean="0"/>
                        <a:t> </a:t>
                      </a:r>
                      <a:r>
                        <a:rPr lang="en-US" sz="1200" u="none" dirty="0" smtClean="0"/>
                        <a:t>March 2022</a:t>
                      </a:r>
                      <a:r>
                        <a:rPr lang="en-US" sz="1200" u="none" baseline="0" dirty="0" smtClean="0"/>
                        <a:t> in Liberia</a:t>
                      </a:r>
                      <a:r>
                        <a:rPr lang="en-US" sz="1200" u="none" dirty="0" smtClean="0"/>
                        <a:t>, </a:t>
                      </a:r>
                      <a:r>
                        <a:rPr lang="en-US" sz="1200" u="none" dirty="0"/>
                        <a:t>a TOC </a:t>
                      </a:r>
                      <a:r>
                        <a:rPr lang="en-US" sz="1200" u="none" dirty="0" smtClean="0"/>
                        <a:t>has been developed </a:t>
                      </a:r>
                      <a:r>
                        <a:rPr lang="en-US" sz="1200" u="none" dirty="0"/>
                        <a:t>and </a:t>
                      </a:r>
                      <a:r>
                        <a:rPr lang="en-US" sz="1200" u="none" dirty="0" smtClean="0"/>
                        <a:t>further iterated </a:t>
                      </a:r>
                      <a:r>
                        <a:rPr lang="en-US" sz="1200" u="none" dirty="0"/>
                        <a:t>later on. </a:t>
                      </a:r>
                      <a:r>
                        <a:rPr lang="en-US" sz="1200" u="none" dirty="0" smtClean="0"/>
                        <a:t>ILC</a:t>
                      </a:r>
                      <a:r>
                        <a:rPr lang="en-US" sz="1200" u="none" baseline="0" dirty="0" smtClean="0"/>
                        <a:t> is also funding the development of the next strategy cycle 2021-2024 (or beyond). Resources to do so have been passed to GRAF, and one of the activity is the collection of a set of data to finalize a country baseline through the country Land Governance Index (</a:t>
                      </a:r>
                      <a:r>
                        <a:rPr lang="en-US" sz="1200" u="none" baseline="0" dirty="0" err="1" smtClean="0"/>
                        <a:t>LANDex</a:t>
                      </a:r>
                      <a:r>
                        <a:rPr lang="en-US" sz="1200" u="none" baseline="0" dirty="0" smtClean="0"/>
                        <a:t>). A consultant has already been hired to deliver both assignments by the end of July 2022.</a:t>
                      </a:r>
                      <a:endParaRPr lang="en-US" sz="1200" u="none" dirty="0"/>
                    </a:p>
                  </a:txBody>
                  <a:tcPr>
                    <a:solidFill>
                      <a:schemeClr val="bg1">
                        <a:alpha val="20000"/>
                      </a:schemeClr>
                    </a:solidFill>
                  </a:tcPr>
                </a:tc>
                <a:extLst>
                  <a:ext uri="{0D108BD9-81ED-4DB2-BD59-A6C34878D82A}">
                    <a16:rowId xmlns:a16="http://schemas.microsoft.com/office/drawing/2014/main" val="3087333027"/>
                  </a:ext>
                </a:extLst>
              </a:tr>
            </a:tbl>
          </a:graphicData>
        </a:graphic>
      </p:graphicFrame>
    </p:spTree>
    <p:extLst>
      <p:ext uri="{BB962C8B-B14F-4D97-AF65-F5344CB8AC3E}">
        <p14:creationId xmlns:p14="http://schemas.microsoft.com/office/powerpoint/2010/main" val="3906013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17">
            <a:extLst>
              <a:ext uri="{FF2B5EF4-FFF2-40B4-BE49-F238E27FC236}">
                <a16:creationId xmlns:a16="http://schemas.microsoft.com/office/drawing/2014/main" id="{3D97909F-29AF-44EC-F2A9-955C4A6040F6}"/>
              </a:ext>
            </a:extLst>
          </p:cNvPr>
          <p:cNvGraphicFramePr>
            <a:graphicFrameLocks noGrp="1"/>
          </p:cNvGraphicFramePr>
          <p:nvPr>
            <p:extLst>
              <p:ext uri="{D42A27DB-BD31-4B8C-83A1-F6EECF244321}">
                <p14:modId xmlns:p14="http://schemas.microsoft.com/office/powerpoint/2010/main" val="4064310901"/>
              </p:ext>
            </p:extLst>
          </p:nvPr>
        </p:nvGraphicFramePr>
        <p:xfrm>
          <a:off x="990110" y="865374"/>
          <a:ext cx="10283135" cy="5669280"/>
        </p:xfrm>
        <a:graphic>
          <a:graphicData uri="http://schemas.openxmlformats.org/drawingml/2006/table">
            <a:tbl>
              <a:tblPr firstRow="1" bandRow="1">
                <a:tableStyleId>{68D230F3-CF80-4859-8CE7-A43EE81993B5}</a:tableStyleId>
              </a:tblPr>
              <a:tblGrid>
                <a:gridCol w="10283135">
                  <a:extLst>
                    <a:ext uri="{9D8B030D-6E8A-4147-A177-3AD203B41FA5}">
                      <a16:colId xmlns:a16="http://schemas.microsoft.com/office/drawing/2014/main" val="1118989224"/>
                    </a:ext>
                  </a:extLst>
                </a:gridCol>
              </a:tblGrid>
              <a:tr h="209687">
                <a:tc>
                  <a:txBody>
                    <a:bodyPr/>
                    <a:lstStyle/>
                    <a:p>
                      <a:pPr algn="just"/>
                      <a:r>
                        <a:rPr lang="en-US" sz="1600" dirty="0"/>
                        <a:t>Key Insights</a:t>
                      </a:r>
                    </a:p>
                  </a:txBody>
                  <a:tcPr>
                    <a:solidFill>
                      <a:schemeClr val="accent4">
                        <a:lumMod val="20000"/>
                        <a:lumOff val="80000"/>
                      </a:schemeClr>
                    </a:solidFill>
                  </a:tcPr>
                </a:tc>
                <a:extLst>
                  <a:ext uri="{0D108BD9-81ED-4DB2-BD59-A6C34878D82A}">
                    <a16:rowId xmlns:a16="http://schemas.microsoft.com/office/drawing/2014/main" val="2595715052"/>
                  </a:ext>
                </a:extLst>
              </a:tr>
              <a:tr h="4183251">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US" sz="1600" b="1" dirty="0"/>
                        <a:t>2. Outcomes &amp; Strategy … continued</a:t>
                      </a:r>
                    </a:p>
                    <a:p>
                      <a:pPr marL="0" indent="0" algn="just">
                        <a:spcAft>
                          <a:spcPts val="600"/>
                        </a:spcAft>
                        <a:buFontTx/>
                        <a:buNone/>
                      </a:pPr>
                      <a:r>
                        <a:rPr lang="en-US" sz="1400" u="sng" dirty="0" smtClean="0"/>
                        <a:t>2.6</a:t>
                      </a:r>
                      <a:r>
                        <a:rPr lang="en-US" sz="1400" u="sng" dirty="0"/>
                        <a:t>. Some success factors so far</a:t>
                      </a:r>
                      <a:r>
                        <a:rPr lang="en-US" sz="1400" dirty="0"/>
                        <a:t>: </a:t>
                      </a:r>
                    </a:p>
                    <a:p>
                      <a:pPr marL="171450" indent="-171450" algn="just">
                        <a:spcAft>
                          <a:spcPts val="600"/>
                        </a:spcAft>
                        <a:buFontTx/>
                        <a:buChar char="-"/>
                      </a:pPr>
                      <a:r>
                        <a:rPr lang="en-US" sz="1400" b="1" dirty="0" smtClean="0"/>
                        <a:t>Strong communication, visibility and media presence</a:t>
                      </a:r>
                      <a:r>
                        <a:rPr lang="en-US" sz="1400" dirty="0" smtClean="0"/>
                        <a:t>: the PMAF</a:t>
                      </a:r>
                      <a:r>
                        <a:rPr lang="en-US" sz="1400" baseline="0" dirty="0" smtClean="0"/>
                        <a:t> secretariat has developed several communication materials including videos (14), leaflets, t-shirts, flyers, newsletters, etc. The dialogue platform is also active on social media through a Facebook account</a:t>
                      </a:r>
                      <a:r>
                        <a:rPr lang="en-US" sz="1400" dirty="0" smtClean="0"/>
                        <a:t>. Along</a:t>
                      </a:r>
                      <a:r>
                        <a:rPr lang="en-US" sz="1400" baseline="0" dirty="0" smtClean="0"/>
                        <a:t> the years, the communication officer has developed close relationship with national media, mainly 10 newspaper, online press, TV channel and radio and hence all the major activities of the platform like the JNAF or the recently held VGGT+10 National Dialogue were well covered. From April 2018 to December 2021 there were 14 media coverages. More and more the PMAF is getting visibility and its own visual identity (i.e. the platform has its own logo). This is the outcome of the communication strategy developed in 2019. </a:t>
                      </a:r>
                      <a:r>
                        <a:rPr lang="en-US" sz="1400" b="1" dirty="0" smtClean="0"/>
                        <a:t>Good mobilization capacity</a:t>
                      </a:r>
                      <a:r>
                        <a:rPr lang="en-US" sz="1400" dirty="0" smtClean="0"/>
                        <a:t>:</a:t>
                      </a:r>
                      <a:r>
                        <a:rPr lang="en-US" sz="1400" baseline="0" dirty="0" smtClean="0"/>
                        <a:t> the platform proves to be a reliable space of dialogue that gathers the most important land stakeholders in the country. During the JNAF on 29 and 30 November 2021, more than 100 representatives from governmental institutions, local authorities, civil society, NGOs, international organizations, TFPs, customary, traditional and religious authorities, the private sector, local communities, as well as resource persons (expert, researchers). The event was organized in partnership with the Ministry of Agriculture,, WHH, land for Life, CPF, GRAF, ONF-BF, GIZ, FAO, ILC, </a:t>
                      </a:r>
                      <a:r>
                        <a:rPr lang="en-US" sz="1400" baseline="0" dirty="0" err="1" smtClean="0"/>
                        <a:t>Afdi</a:t>
                      </a:r>
                      <a:r>
                        <a:rPr lang="en-US" sz="1400" baseline="0" dirty="0" smtClean="0"/>
                        <a:t> and UFLA. </a:t>
                      </a:r>
                      <a:endParaRPr lang="en-US" sz="1400" dirty="0"/>
                    </a:p>
                    <a:p>
                      <a:pPr marL="171450" marR="0" lvl="0" indent="-171450" algn="just" defTabSz="914400" rtl="0" eaLnBrk="1" fontAlgn="auto" latinLnBrk="0" hangingPunct="1">
                        <a:lnSpc>
                          <a:spcPct val="100000"/>
                        </a:lnSpc>
                        <a:spcBef>
                          <a:spcPts val="0"/>
                        </a:spcBef>
                        <a:spcAft>
                          <a:spcPts val="600"/>
                        </a:spcAft>
                        <a:buClrTx/>
                        <a:buSzTx/>
                        <a:buFontTx/>
                        <a:buChar char="-"/>
                        <a:tabLst/>
                        <a:defRPr/>
                      </a:pPr>
                      <a:r>
                        <a:rPr lang="en-US" sz="1400" b="1" dirty="0" smtClean="0"/>
                        <a:t>Optimized Field</a:t>
                      </a:r>
                      <a:r>
                        <a:rPr lang="en-US" sz="1400" b="1" baseline="0" dirty="0" smtClean="0"/>
                        <a:t> visits</a:t>
                      </a:r>
                      <a:r>
                        <a:rPr lang="en-US" sz="1400" baseline="0" dirty="0" smtClean="0"/>
                        <a:t>: to have a better understanding of the issues on the ground, the dialogue platform successfully organized few field visits. The one organized in June 2021 in </a:t>
                      </a:r>
                      <a:r>
                        <a:rPr lang="en-US" sz="1400" baseline="0" dirty="0" err="1" smtClean="0"/>
                        <a:t>Bitou</a:t>
                      </a:r>
                      <a:r>
                        <a:rPr lang="en-US" sz="1400" baseline="0" dirty="0" smtClean="0"/>
                        <a:t> particularly impressed the participants as issues related to pastoralism were discussed with local communities, as well as the PMAF functioning regulatory framework. The previous year i.e. in June 2020, the field visit in </a:t>
                      </a:r>
                      <a:r>
                        <a:rPr lang="en-US" sz="1400" baseline="0" dirty="0" err="1" smtClean="0"/>
                        <a:t>Saaba</a:t>
                      </a:r>
                      <a:r>
                        <a:rPr lang="en-US" sz="1400" baseline="0" dirty="0" smtClean="0"/>
                        <a:t>, </a:t>
                      </a:r>
                      <a:r>
                        <a:rPr lang="en-US" sz="1400" baseline="0" dirty="0" err="1" smtClean="0"/>
                        <a:t>Boudry</a:t>
                      </a:r>
                      <a:r>
                        <a:rPr lang="en-US" sz="1400" baseline="0" dirty="0" smtClean="0"/>
                        <a:t> et </a:t>
                      </a:r>
                      <a:r>
                        <a:rPr lang="en-US" sz="1400" baseline="0" dirty="0" err="1" smtClean="0"/>
                        <a:t>Sapouy</a:t>
                      </a:r>
                      <a:r>
                        <a:rPr lang="en-US" sz="1400" baseline="0" dirty="0" smtClean="0"/>
                        <a:t> allowed to collect inputs from communities on the issues with the Law 034 that fed the Contribution Note.</a:t>
                      </a:r>
                    </a:p>
                    <a:p>
                      <a:pPr marL="171450" indent="-171450" algn="just">
                        <a:spcAft>
                          <a:spcPts val="600"/>
                        </a:spcAft>
                        <a:buFontTx/>
                        <a:buChar char="-"/>
                      </a:pPr>
                      <a:r>
                        <a:rPr lang="en-US" sz="1400" b="1" dirty="0" smtClean="0"/>
                        <a:t>Platform strengthenin</a:t>
                      </a:r>
                      <a:r>
                        <a:rPr lang="en-US" sz="1400" b="1" baseline="0" dirty="0" smtClean="0"/>
                        <a:t>g and </a:t>
                      </a:r>
                      <a:r>
                        <a:rPr lang="en-US" sz="1400" b="1" dirty="0" smtClean="0"/>
                        <a:t>decentralization</a:t>
                      </a:r>
                      <a:r>
                        <a:rPr lang="en-US" sz="1400" dirty="0" smtClean="0"/>
                        <a:t>: to get closer to the local</a:t>
                      </a:r>
                      <a:r>
                        <a:rPr lang="en-US" sz="1400" baseline="0" dirty="0" smtClean="0"/>
                        <a:t> communities, the dialogue platform has opted for a decentralized </a:t>
                      </a:r>
                      <a:r>
                        <a:rPr lang="en-GB" sz="1400" baseline="0" noProof="0" dirty="0" smtClean="0"/>
                        <a:t>approach. In this regards, the Cooperation Agreement signed in January 2021 between the host CPF and Union </a:t>
                      </a:r>
                      <a:r>
                        <a:rPr lang="en-GB" sz="1400" baseline="0" noProof="0" dirty="0" err="1" smtClean="0"/>
                        <a:t>Nationale</a:t>
                      </a:r>
                      <a:r>
                        <a:rPr lang="en-GB" sz="1400" baseline="0" noProof="0" dirty="0" smtClean="0"/>
                        <a:t> des </a:t>
                      </a:r>
                      <a:r>
                        <a:rPr lang="en-GB" sz="1400" baseline="0" noProof="0" dirty="0" err="1" smtClean="0"/>
                        <a:t>Sociétés</a:t>
                      </a:r>
                      <a:r>
                        <a:rPr lang="en-GB" sz="1400" baseline="0" noProof="0" dirty="0" smtClean="0"/>
                        <a:t> </a:t>
                      </a:r>
                      <a:r>
                        <a:rPr lang="en-GB" sz="1400" baseline="0" noProof="0" dirty="0" err="1" smtClean="0"/>
                        <a:t>Coopératives</a:t>
                      </a:r>
                      <a:r>
                        <a:rPr lang="en-GB" sz="1400" baseline="0" noProof="0" dirty="0" smtClean="0"/>
                        <a:t> des </a:t>
                      </a:r>
                      <a:r>
                        <a:rPr lang="en-GB" sz="1400" baseline="0" noProof="0" dirty="0" err="1" smtClean="0"/>
                        <a:t>Producteurs</a:t>
                      </a:r>
                      <a:r>
                        <a:rPr lang="en-GB" sz="1400" baseline="0" noProof="0" dirty="0" smtClean="0"/>
                        <a:t> de </a:t>
                      </a:r>
                      <a:r>
                        <a:rPr lang="en-GB" sz="1400" baseline="0" noProof="0" dirty="0" err="1" smtClean="0"/>
                        <a:t>Coton</a:t>
                      </a:r>
                      <a:r>
                        <a:rPr lang="en-GB" sz="1400" baseline="0" noProof="0" dirty="0" smtClean="0"/>
                        <a:t> du Burkina (UNPCB) contributes to achieving this objective. The dialogue platform also adopted an expansion policy (though there is no clear guideline on the matter) to attract new and/or relevant stakeholders. This quantitative expansion is back-stopped by capacity strengthening on mainly the platform approach and the land legislation to build common understanding and vision.</a:t>
                      </a:r>
                      <a:endParaRPr lang="en-GB" sz="1400" noProof="0" dirty="0" smtClean="0"/>
                    </a:p>
                  </a:txBody>
                  <a:tcPr>
                    <a:solidFill>
                      <a:schemeClr val="bg1">
                        <a:alpha val="20000"/>
                      </a:schemeClr>
                    </a:solidFill>
                  </a:tcPr>
                </a:tc>
                <a:extLst>
                  <a:ext uri="{0D108BD9-81ED-4DB2-BD59-A6C34878D82A}">
                    <a16:rowId xmlns:a16="http://schemas.microsoft.com/office/drawing/2014/main" val="3087333027"/>
                  </a:ext>
                </a:extLst>
              </a:tr>
            </a:tbl>
          </a:graphicData>
        </a:graphic>
      </p:graphicFrame>
    </p:spTree>
    <p:extLst>
      <p:ext uri="{BB962C8B-B14F-4D97-AF65-F5344CB8AC3E}">
        <p14:creationId xmlns:p14="http://schemas.microsoft.com/office/powerpoint/2010/main" val="2768672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elle 17">
            <a:extLst>
              <a:ext uri="{FF2B5EF4-FFF2-40B4-BE49-F238E27FC236}">
                <a16:creationId xmlns:a16="http://schemas.microsoft.com/office/drawing/2014/main" id="{8A70167C-5754-4FED-9802-1AF6BD65F94E}"/>
              </a:ext>
            </a:extLst>
          </p:cNvPr>
          <p:cNvGraphicFramePr>
            <a:graphicFrameLocks noGrp="1"/>
          </p:cNvGraphicFramePr>
          <p:nvPr>
            <p:extLst>
              <p:ext uri="{D42A27DB-BD31-4B8C-83A1-F6EECF244321}">
                <p14:modId xmlns:p14="http://schemas.microsoft.com/office/powerpoint/2010/main" val="1041988437"/>
              </p:ext>
            </p:extLst>
          </p:nvPr>
        </p:nvGraphicFramePr>
        <p:xfrm>
          <a:off x="940526" y="747640"/>
          <a:ext cx="10345781" cy="5684520"/>
        </p:xfrm>
        <a:graphic>
          <a:graphicData uri="http://schemas.openxmlformats.org/drawingml/2006/table">
            <a:tbl>
              <a:tblPr firstRow="1" bandRow="1">
                <a:tableStyleId>{68D230F3-CF80-4859-8CE7-A43EE81993B5}</a:tableStyleId>
              </a:tblPr>
              <a:tblGrid>
                <a:gridCol w="10345781">
                  <a:extLst>
                    <a:ext uri="{9D8B030D-6E8A-4147-A177-3AD203B41FA5}">
                      <a16:colId xmlns:a16="http://schemas.microsoft.com/office/drawing/2014/main" val="1118989224"/>
                    </a:ext>
                  </a:extLst>
                </a:gridCol>
              </a:tblGrid>
              <a:tr h="309998">
                <a:tc>
                  <a:txBody>
                    <a:bodyPr/>
                    <a:lstStyle/>
                    <a:p>
                      <a:r>
                        <a:rPr lang="en-US" sz="1600" dirty="0"/>
                        <a:t>Key Insights</a:t>
                      </a:r>
                    </a:p>
                  </a:txBody>
                  <a:tcPr>
                    <a:solidFill>
                      <a:schemeClr val="accent4">
                        <a:lumMod val="20000"/>
                        <a:lumOff val="80000"/>
                      </a:schemeClr>
                    </a:solidFill>
                  </a:tcPr>
                </a:tc>
                <a:extLst>
                  <a:ext uri="{0D108BD9-81ED-4DB2-BD59-A6C34878D82A}">
                    <a16:rowId xmlns:a16="http://schemas.microsoft.com/office/drawing/2014/main" val="2595715052"/>
                  </a:ext>
                </a:extLst>
              </a:tr>
              <a:tr h="4885962">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b="1" dirty="0"/>
                        <a:t>3. Performance, and work processes</a:t>
                      </a:r>
                    </a:p>
                    <a:p>
                      <a:pPr marL="0" indent="0">
                        <a:spcAft>
                          <a:spcPts val="600"/>
                        </a:spcAft>
                        <a:buFontTx/>
                        <a:buNone/>
                      </a:pPr>
                      <a:r>
                        <a:rPr lang="en-US" sz="1300" u="sng" dirty="0"/>
                        <a:t>3.1. </a:t>
                      </a:r>
                      <a:r>
                        <a:rPr lang="en-US" sz="1300" u="sng" dirty="0" smtClean="0"/>
                        <a:t>The Secretariat</a:t>
                      </a:r>
                      <a:endParaRPr lang="en-US" sz="1300" u="none" dirty="0" smtClean="0"/>
                    </a:p>
                    <a:p>
                      <a:pPr marL="0" marR="0" lvl="0" indent="0" algn="just" defTabSz="914400" rtl="0" eaLnBrk="1" fontAlgn="auto" latinLnBrk="0" hangingPunct="1">
                        <a:lnSpc>
                          <a:spcPct val="100000"/>
                        </a:lnSpc>
                        <a:spcBef>
                          <a:spcPts val="0"/>
                        </a:spcBef>
                        <a:spcAft>
                          <a:spcPts val="600"/>
                        </a:spcAft>
                        <a:buClrTx/>
                        <a:buSzTx/>
                        <a:buFontTx/>
                        <a:buNone/>
                        <a:tabLst/>
                        <a:defRPr/>
                      </a:pPr>
                      <a:r>
                        <a:rPr lang="en-US" sz="1300" baseline="0" dirty="0" smtClean="0"/>
                        <a:t>The </a:t>
                      </a:r>
                      <a:r>
                        <a:rPr lang="en-US" sz="1300" baseline="0" dirty="0" err="1" smtClean="0"/>
                        <a:t>LfL</a:t>
                      </a:r>
                      <a:r>
                        <a:rPr lang="en-US" sz="1300" baseline="0" dirty="0" smtClean="0"/>
                        <a:t> Secretariat is composed of the Coordinator and the Communication Officer. The respondents in their large majority recognize the tenacity and perseverance and both staff members to move forward with the implementation of the planned activities. Despite the various oppositions and misunderstanding the Coordinator is trying to bring together the land actors and reconcile their differences in a common vision. However, some consider that his longevity (lack of) in the land sector is potentially a hindrance to playing the role of convener of actors who have been active in the sector much longer. This means for instance that facilitating compromises between major players on specific issues is sometime more tedious, same as the capacity of keeping some actors in the dynamic.</a:t>
                      </a:r>
                    </a:p>
                    <a:p>
                      <a:pPr marL="0" marR="0" lvl="0" indent="0" algn="just" defTabSz="914400" rtl="0" eaLnBrk="1" fontAlgn="auto" latinLnBrk="0" hangingPunct="1">
                        <a:lnSpc>
                          <a:spcPct val="100000"/>
                        </a:lnSpc>
                        <a:spcBef>
                          <a:spcPts val="0"/>
                        </a:spcBef>
                        <a:spcAft>
                          <a:spcPts val="600"/>
                        </a:spcAft>
                        <a:buClrTx/>
                        <a:buSzTx/>
                        <a:buFontTx/>
                        <a:buNone/>
                        <a:tabLst/>
                        <a:defRPr/>
                      </a:pPr>
                      <a:r>
                        <a:rPr lang="en-US" sz="1300" baseline="0" dirty="0" smtClean="0"/>
                        <a:t>On the communication side, there is definitely some notable vibrancy with a high productivity in terms of outputs. The major issue is the limited dissemination and the inclusion. For the dissemination, all the products (see previous slide) are not necessarily known and availed to the platform members. The existing platforms are not optimally used to communicate or share contents. For instance, only few members subscribed to the Facebook page. Platform members complained also about their limited involvement in the development of these products. For instance, the newsletter is a compilation of the communication officer’s articles, and many of them have never been published.</a:t>
                      </a:r>
                      <a:endParaRPr lang="en-US" sz="1300" dirty="0" smtClean="0"/>
                    </a:p>
                    <a:p>
                      <a:pPr marL="0" indent="0" algn="just">
                        <a:spcAft>
                          <a:spcPts val="600"/>
                        </a:spcAft>
                        <a:buFontTx/>
                        <a:buNone/>
                      </a:pPr>
                      <a:r>
                        <a:rPr lang="en-US" sz="1300" u="sng" dirty="0" smtClean="0"/>
                        <a:t>3.2</a:t>
                      </a:r>
                      <a:r>
                        <a:rPr lang="en-US" sz="1300" u="sng" dirty="0"/>
                        <a:t>. </a:t>
                      </a:r>
                      <a:r>
                        <a:rPr lang="en-US" sz="1300" u="sng" dirty="0" smtClean="0"/>
                        <a:t>The Governance Organs</a:t>
                      </a:r>
                    </a:p>
                    <a:p>
                      <a:pPr marL="0" marR="0" lvl="0" indent="0" algn="just" defTabSz="914400" rtl="0" eaLnBrk="1" fontAlgn="auto" latinLnBrk="0" hangingPunct="1">
                        <a:lnSpc>
                          <a:spcPct val="100000"/>
                        </a:lnSpc>
                        <a:spcBef>
                          <a:spcPts val="0"/>
                        </a:spcBef>
                        <a:spcAft>
                          <a:spcPts val="600"/>
                        </a:spcAft>
                        <a:buClrTx/>
                        <a:buSzTx/>
                        <a:buFontTx/>
                        <a:buNone/>
                        <a:tabLst/>
                        <a:defRPr/>
                      </a:pPr>
                      <a:r>
                        <a:rPr lang="en-US" sz="1300" u="none" dirty="0" smtClean="0"/>
                        <a:t>According to the organic</a:t>
                      </a:r>
                      <a:r>
                        <a:rPr lang="en-US" sz="1300" u="none" baseline="0" dirty="0" smtClean="0"/>
                        <a:t> text adopted in Sept 2021, the PMAF’s organs include the platform General Assembly and the Board. Since the legal recognition in December 2021, the General Assembly has not met but the Board (formerly the  Orientation committee) met several times. Board meetings are particularly appreciated for the quality of the discussions and their engagement. Some of their meetings take place outside of Ouagadougou or during field visits to facilitate focus and increase likelihood of the results.</a:t>
                      </a:r>
                    </a:p>
                    <a:p>
                      <a:pPr marL="0" marR="0" lvl="0" indent="0" algn="just" defTabSz="914400" rtl="0" eaLnBrk="1" fontAlgn="auto" latinLnBrk="0" hangingPunct="1">
                        <a:lnSpc>
                          <a:spcPct val="100000"/>
                        </a:lnSpc>
                        <a:spcBef>
                          <a:spcPts val="0"/>
                        </a:spcBef>
                        <a:spcAft>
                          <a:spcPts val="600"/>
                        </a:spcAft>
                        <a:buClrTx/>
                        <a:buSzTx/>
                        <a:buFontTx/>
                        <a:buNone/>
                        <a:tabLst/>
                        <a:defRPr/>
                      </a:pPr>
                      <a:r>
                        <a:rPr lang="en-US" sz="1300" u="none" baseline="0" dirty="0" smtClean="0"/>
                        <a:t>Few potential issues with the board: (</a:t>
                      </a:r>
                      <a:r>
                        <a:rPr lang="en-US" sz="1300" u="none" baseline="0" dirty="0" err="1" smtClean="0"/>
                        <a:t>i</a:t>
                      </a:r>
                      <a:r>
                        <a:rPr lang="en-US" sz="1300" u="none" baseline="0" dirty="0" smtClean="0"/>
                        <a:t>) The decision of making de facto the Board President of the CPF the Board President of the Platform appears to be problematic, since there used to be an annual rotational chairmanship. (ii) The law indicates that each board mandate should not exceed 3 years and cannot even be renewed. During the constitutive General Assembly of September 2021, it was decided that 13 organizations should be statutory board  members. It’s not clear how the rotation would be handled; (iii) Duplication of functions: the board is composed mainly of different functions that overlap with the Secretariat functions. For instance, there is a Treasurer in the Board, a Secretary General and a Secretary in charge of information. Not clear how the work of the </a:t>
                      </a:r>
                      <a:r>
                        <a:rPr lang="en-US" sz="1300" u="none" baseline="0" dirty="0" err="1" smtClean="0"/>
                        <a:t>LfL</a:t>
                      </a:r>
                      <a:r>
                        <a:rPr lang="en-US" sz="1300" u="none" baseline="0" dirty="0" smtClean="0"/>
                        <a:t> Secretariat is done under such arrangement and what would be the impact the impact. </a:t>
                      </a:r>
                    </a:p>
                  </a:txBody>
                  <a:tcPr>
                    <a:solidFill>
                      <a:schemeClr val="bg1">
                        <a:alpha val="20000"/>
                      </a:schemeClr>
                    </a:solidFill>
                  </a:tcPr>
                </a:tc>
                <a:extLst>
                  <a:ext uri="{0D108BD9-81ED-4DB2-BD59-A6C34878D82A}">
                    <a16:rowId xmlns:a16="http://schemas.microsoft.com/office/drawing/2014/main" val="3087333027"/>
                  </a:ext>
                </a:extLst>
              </a:tr>
            </a:tbl>
          </a:graphicData>
        </a:graphic>
      </p:graphicFrame>
    </p:spTree>
    <p:extLst>
      <p:ext uri="{BB962C8B-B14F-4D97-AF65-F5344CB8AC3E}">
        <p14:creationId xmlns:p14="http://schemas.microsoft.com/office/powerpoint/2010/main" val="1792233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elle 17">
            <a:extLst>
              <a:ext uri="{FF2B5EF4-FFF2-40B4-BE49-F238E27FC236}">
                <a16:creationId xmlns:a16="http://schemas.microsoft.com/office/drawing/2014/main" id="{8A70167C-5754-4FED-9802-1AF6BD65F94E}"/>
              </a:ext>
            </a:extLst>
          </p:cNvPr>
          <p:cNvGraphicFramePr>
            <a:graphicFrameLocks noGrp="1"/>
          </p:cNvGraphicFramePr>
          <p:nvPr>
            <p:extLst>
              <p:ext uri="{D42A27DB-BD31-4B8C-83A1-F6EECF244321}">
                <p14:modId xmlns:p14="http://schemas.microsoft.com/office/powerpoint/2010/main" val="509813798"/>
              </p:ext>
            </p:extLst>
          </p:nvPr>
        </p:nvGraphicFramePr>
        <p:xfrm>
          <a:off x="888274" y="721515"/>
          <a:ext cx="10345781" cy="6004560"/>
        </p:xfrm>
        <a:graphic>
          <a:graphicData uri="http://schemas.openxmlformats.org/drawingml/2006/table">
            <a:tbl>
              <a:tblPr firstRow="1" bandRow="1">
                <a:tableStyleId>{68D230F3-CF80-4859-8CE7-A43EE81993B5}</a:tableStyleId>
              </a:tblPr>
              <a:tblGrid>
                <a:gridCol w="10345781">
                  <a:extLst>
                    <a:ext uri="{9D8B030D-6E8A-4147-A177-3AD203B41FA5}">
                      <a16:colId xmlns:a16="http://schemas.microsoft.com/office/drawing/2014/main" val="1118989224"/>
                    </a:ext>
                  </a:extLst>
                </a:gridCol>
              </a:tblGrid>
              <a:tr h="321688">
                <a:tc>
                  <a:txBody>
                    <a:bodyPr/>
                    <a:lstStyle/>
                    <a:p>
                      <a:r>
                        <a:rPr lang="en-US" sz="1600" dirty="0"/>
                        <a:t>Key Insights</a:t>
                      </a:r>
                    </a:p>
                  </a:txBody>
                  <a:tcPr>
                    <a:solidFill>
                      <a:schemeClr val="accent4">
                        <a:lumMod val="20000"/>
                        <a:lumOff val="80000"/>
                      </a:schemeClr>
                    </a:solidFill>
                  </a:tcPr>
                </a:tc>
                <a:extLst>
                  <a:ext uri="{0D108BD9-81ED-4DB2-BD59-A6C34878D82A}">
                    <a16:rowId xmlns:a16="http://schemas.microsoft.com/office/drawing/2014/main" val="2595715052"/>
                  </a:ext>
                </a:extLst>
              </a:tr>
              <a:tr h="5070216">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b="1" dirty="0"/>
                        <a:t>3. Performance, and work </a:t>
                      </a:r>
                      <a:r>
                        <a:rPr lang="en-US" sz="1600" b="1" dirty="0" smtClean="0"/>
                        <a:t>processes (</a:t>
                      </a:r>
                      <a:r>
                        <a:rPr lang="en-US" sz="1600" b="1" dirty="0" err="1" smtClean="0"/>
                        <a:t>cnt</a:t>
                      </a:r>
                      <a:r>
                        <a:rPr lang="en-US" sz="1600" b="1" dirty="0" smtClean="0"/>
                        <a:t>)</a:t>
                      </a:r>
                      <a:endParaRPr lang="en-US" sz="1600" b="1" dirty="0"/>
                    </a:p>
                    <a:p>
                      <a:pPr marL="0" marR="0" lvl="0" indent="0" algn="just" defTabSz="914400" rtl="0" eaLnBrk="1" fontAlgn="auto" latinLnBrk="0" hangingPunct="1">
                        <a:lnSpc>
                          <a:spcPct val="100000"/>
                        </a:lnSpc>
                        <a:spcBef>
                          <a:spcPts val="0"/>
                        </a:spcBef>
                        <a:spcAft>
                          <a:spcPts val="600"/>
                        </a:spcAft>
                        <a:buClrTx/>
                        <a:buSzTx/>
                        <a:buFontTx/>
                        <a:buNone/>
                        <a:tabLst/>
                        <a:defRPr/>
                      </a:pPr>
                      <a:r>
                        <a:rPr lang="en-US" sz="1300" u="sng" dirty="0" smtClean="0"/>
                        <a:t>3.3</a:t>
                      </a:r>
                      <a:r>
                        <a:rPr lang="en-US" sz="1300" u="sng" dirty="0"/>
                        <a:t>. </a:t>
                      </a:r>
                      <a:r>
                        <a:rPr lang="en-US" sz="1300" u="sng" dirty="0" smtClean="0"/>
                        <a:t>The implementation arrangements</a:t>
                      </a:r>
                      <a:r>
                        <a:rPr lang="en-US" sz="1300" u="none" dirty="0" smtClean="0"/>
                        <a:t>:</a:t>
                      </a:r>
                      <a:r>
                        <a:rPr lang="en-US" sz="1300" u="none" baseline="0" dirty="0" smtClean="0"/>
                        <a:t> a questionable platform model </a:t>
                      </a:r>
                      <a:endParaRPr lang="en-US" sz="1300" dirty="0" smtClean="0"/>
                    </a:p>
                    <a:p>
                      <a:pPr marL="0" marR="0" lvl="0" indent="0" algn="just" defTabSz="914400" rtl="0" eaLnBrk="1" fontAlgn="auto" latinLnBrk="0" hangingPunct="1">
                        <a:lnSpc>
                          <a:spcPct val="100000"/>
                        </a:lnSpc>
                        <a:spcBef>
                          <a:spcPts val="0"/>
                        </a:spcBef>
                        <a:spcAft>
                          <a:spcPts val="600"/>
                        </a:spcAft>
                        <a:buClrTx/>
                        <a:buSzTx/>
                        <a:buFontTx/>
                        <a:buNone/>
                        <a:tabLst/>
                        <a:defRPr/>
                      </a:pPr>
                      <a:r>
                        <a:rPr lang="en-US" sz="1300" u="none" baseline="0" dirty="0" smtClean="0"/>
                        <a:t>CPF has contractual competences not only on financial reporting but also on activities’ reporting, at a monthly frequency. This is very important to stress since CPF indicates that it has signed an agreement to support the implementation of a project (</a:t>
                      </a:r>
                      <a:r>
                        <a:rPr lang="en-US" sz="1300" u="none" baseline="0" dirty="0" err="1" smtClean="0"/>
                        <a:t>LfL</a:t>
                      </a:r>
                      <a:r>
                        <a:rPr lang="en-US" sz="1300" u="none" baseline="0" dirty="0" smtClean="0"/>
                        <a:t>) and </a:t>
                      </a:r>
                      <a:r>
                        <a:rPr lang="en-US" sz="1300" b="1" u="sng" baseline="0" dirty="0" smtClean="0"/>
                        <a:t>NOT to host </a:t>
                      </a:r>
                      <a:r>
                        <a:rPr lang="en-US" sz="1300" u="none" baseline="0" dirty="0" smtClean="0"/>
                        <a:t>a platform’s secretariat. No where in the Partnership Agreement between WHH and CPF, the latter is requested to facilitate the functioning of the dialogue platform. In consequence, it is not easy to directly involve other platform members in key steps or decisions, as a principle of inclusion, mutual accountability and joint planning.</a:t>
                      </a:r>
                    </a:p>
                    <a:p>
                      <a:pPr marL="0" indent="0" algn="just">
                        <a:spcAft>
                          <a:spcPts val="600"/>
                        </a:spcAft>
                        <a:buFontTx/>
                        <a:buNone/>
                      </a:pPr>
                      <a:r>
                        <a:rPr lang="en-US" sz="1300" u="sng" dirty="0" smtClean="0"/>
                        <a:t>3.4. Slow implementation of the action plan</a:t>
                      </a:r>
                      <a:r>
                        <a:rPr lang="en-US" sz="1300" dirty="0" smtClean="0"/>
                        <a:t>. The flow of fund seems to be one of the main</a:t>
                      </a:r>
                      <a:r>
                        <a:rPr lang="en-US" sz="1300" baseline="0" dirty="0" smtClean="0"/>
                        <a:t> reason of the delay in the timely implementation of the activities. </a:t>
                      </a:r>
                      <a:r>
                        <a:rPr lang="en-US" sz="1300" dirty="0" smtClean="0"/>
                        <a:t>The management issue mentioned above with CPF at the core of</a:t>
                      </a:r>
                      <a:r>
                        <a:rPr lang="en-US" sz="1300" baseline="0" dirty="0" smtClean="0"/>
                        <a:t> all the processes has also contributed to the delay observed in some planned actions</a:t>
                      </a:r>
                      <a:r>
                        <a:rPr lang="en-US" sz="1300" dirty="0" smtClean="0"/>
                        <a:t>. </a:t>
                      </a:r>
                    </a:p>
                    <a:p>
                      <a:pPr marL="0" indent="0" algn="just">
                        <a:spcAft>
                          <a:spcPts val="600"/>
                        </a:spcAft>
                        <a:buFontTx/>
                        <a:buNone/>
                      </a:pPr>
                      <a:endParaRPr lang="en-US" sz="1300" dirty="0" smtClean="0"/>
                    </a:p>
                    <a:p>
                      <a:pPr marL="0" marR="0" lvl="0" indent="0" algn="just" defTabSz="914400" rtl="0" eaLnBrk="1" fontAlgn="auto" latinLnBrk="0" hangingPunct="1">
                        <a:lnSpc>
                          <a:spcPct val="100000"/>
                        </a:lnSpc>
                        <a:spcBef>
                          <a:spcPts val="0"/>
                        </a:spcBef>
                        <a:spcAft>
                          <a:spcPts val="600"/>
                        </a:spcAft>
                        <a:buClrTx/>
                        <a:buSzTx/>
                        <a:buFontTx/>
                        <a:buNone/>
                        <a:tabLst/>
                        <a:defRPr/>
                      </a:pPr>
                      <a:r>
                        <a:rPr lang="en-US" sz="1600" b="1" dirty="0" smtClean="0"/>
                        <a:t>4. Funding</a:t>
                      </a:r>
                    </a:p>
                    <a:p>
                      <a:pPr marL="0" indent="0" algn="just">
                        <a:spcAft>
                          <a:spcPts val="600"/>
                        </a:spcAft>
                        <a:buFontTx/>
                        <a:buNone/>
                      </a:pPr>
                      <a:r>
                        <a:rPr lang="en-US" sz="1300" u="sng" dirty="0" smtClean="0"/>
                        <a:t>4.1. Funding / sustainability</a:t>
                      </a:r>
                      <a:r>
                        <a:rPr lang="en-US" sz="1300" u="none" dirty="0" smtClean="0"/>
                        <a:t>:</a:t>
                      </a:r>
                      <a:r>
                        <a:rPr lang="en-US" sz="1300" u="none" baseline="0" dirty="0" smtClean="0"/>
                        <a:t> </a:t>
                      </a:r>
                      <a:r>
                        <a:rPr lang="en-US" sz="1300" dirty="0" smtClean="0"/>
                        <a:t>Beyond WHH/</a:t>
                      </a:r>
                      <a:r>
                        <a:rPr lang="en-US" sz="1300" dirty="0" err="1" smtClean="0"/>
                        <a:t>LfL</a:t>
                      </a:r>
                      <a:r>
                        <a:rPr lang="en-US" sz="1300" dirty="0" smtClean="0"/>
                        <a:t>,</a:t>
                      </a:r>
                      <a:r>
                        <a:rPr lang="en-US" sz="1300" baseline="0" dirty="0" smtClean="0"/>
                        <a:t> the PMAF is also benefitting the financial support of ILC that granted USD 50.000  as co-funding of some platform activities, including the JNAF. This funding also supports the development of the new platform strategy as well as the conduct of a  land governance baseline  through the </a:t>
                      </a:r>
                      <a:r>
                        <a:rPr lang="en-US" sz="1300" baseline="0" dirty="0" err="1" smtClean="0"/>
                        <a:t>LANDex</a:t>
                      </a:r>
                      <a:r>
                        <a:rPr lang="en-US" sz="1300" baseline="0" dirty="0" smtClean="0"/>
                        <a:t>.  However, the institutionalization of the platform has some financial implications (office running and additional support staff) that are solely covered now by a </a:t>
                      </a:r>
                      <a:r>
                        <a:rPr lang="en-US" sz="1300" baseline="0" dirty="0" err="1" smtClean="0"/>
                        <a:t>LfL</a:t>
                      </a:r>
                      <a:r>
                        <a:rPr lang="en-US" sz="1300" baseline="0" dirty="0" smtClean="0"/>
                        <a:t> budget revision. There is also potentially an issue on how the ongoing contractual arrangement with CPF will be handled. Hence a strong need to develop resource mobilization to sustain the functioning of the new entity, without competing with the member organizations. </a:t>
                      </a:r>
                      <a:endParaRPr lang="en-US" sz="1300" dirty="0" smtClean="0"/>
                    </a:p>
                    <a:p>
                      <a:pPr marL="0" indent="0" algn="just">
                        <a:spcAft>
                          <a:spcPts val="600"/>
                        </a:spcAft>
                        <a:buFontTx/>
                        <a:buNone/>
                      </a:pPr>
                      <a:r>
                        <a:rPr lang="en-US" sz="1300" u="sng" dirty="0" smtClean="0"/>
                        <a:t>4.2. The connectivity to the main donor “</a:t>
                      </a:r>
                      <a:r>
                        <a:rPr lang="en-US" sz="1300" u="sng" dirty="0" err="1" smtClean="0"/>
                        <a:t>Welthungerhilfe</a:t>
                      </a:r>
                      <a:r>
                        <a:rPr lang="en-US" sz="1300" u="sng" dirty="0" smtClean="0"/>
                        <a:t>”:</a:t>
                      </a:r>
                      <a:r>
                        <a:rPr lang="en-US" sz="1300" dirty="0" smtClean="0"/>
                        <a:t> both</a:t>
                      </a:r>
                      <a:r>
                        <a:rPr lang="en-US" sz="1300" baseline="0" dirty="0" smtClean="0"/>
                        <a:t> the country office and  th</a:t>
                      </a:r>
                      <a:r>
                        <a:rPr lang="en-US" sz="1300" dirty="0" smtClean="0"/>
                        <a:t>e international facilitation team</a:t>
                      </a:r>
                      <a:r>
                        <a:rPr lang="en-US" sz="1300" baseline="0" dirty="0" smtClean="0"/>
                        <a:t> are supporting the PMAF work. However, the change within the country team (both the country director and the </a:t>
                      </a:r>
                      <a:r>
                        <a:rPr lang="en-US" sz="1300" baseline="0" dirty="0" err="1" smtClean="0"/>
                        <a:t>LfL</a:t>
                      </a:r>
                      <a:r>
                        <a:rPr lang="en-US" sz="1300" baseline="0" dirty="0" smtClean="0"/>
                        <a:t> program officer) had some negative impact on the process in terms of buy-in. Also the relationship appears to be more and more coercive/restrictive. The Secretariat for instance complains about the fact that the car that has been purchased to facilitate initially to support the initiative has been “confiscated” by the country office and the PMAF secretariat access to it has been restricted/complicated. Also, the </a:t>
                      </a:r>
                      <a:r>
                        <a:rPr lang="en-US" sz="1300" baseline="0" dirty="0" err="1" smtClean="0"/>
                        <a:t>LfL</a:t>
                      </a:r>
                      <a:r>
                        <a:rPr lang="en-US" sz="1300" baseline="0" dirty="0" smtClean="0"/>
                        <a:t> project officer is now working only part-time so does not dedicate a lot of attention to the process anymore. For instance, during the MTA, he did not participated at all due to other commitments, which is an issue since this is the program he is responsible for and should be around to improve the delivery and achievements. </a:t>
                      </a:r>
                      <a:endParaRPr lang="en-US" sz="1300" dirty="0" smtClean="0"/>
                    </a:p>
                  </a:txBody>
                  <a:tcPr>
                    <a:solidFill>
                      <a:schemeClr val="bg1">
                        <a:alpha val="20000"/>
                      </a:schemeClr>
                    </a:solidFill>
                  </a:tcPr>
                </a:tc>
                <a:extLst>
                  <a:ext uri="{0D108BD9-81ED-4DB2-BD59-A6C34878D82A}">
                    <a16:rowId xmlns:a16="http://schemas.microsoft.com/office/drawing/2014/main" val="3087333027"/>
                  </a:ext>
                </a:extLst>
              </a:tr>
            </a:tbl>
          </a:graphicData>
        </a:graphic>
      </p:graphicFrame>
    </p:spTree>
    <p:extLst>
      <p:ext uri="{BB962C8B-B14F-4D97-AF65-F5344CB8AC3E}">
        <p14:creationId xmlns:p14="http://schemas.microsoft.com/office/powerpoint/2010/main" val="360763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72B8E9B-FC66-47E2-AA46-7C4300595A8B}" vid="{15D99FAA-84AC-4427-8F3D-E088999D2EC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DF7421FEC921A4CBA29547E199F5B8F" ma:contentTypeVersion="14" ma:contentTypeDescription="Ein neues Dokument erstellen." ma:contentTypeScope="" ma:versionID="bfe202c9b7eed9fcbf714f95cee35e16">
  <xsd:schema xmlns:xsd="http://www.w3.org/2001/XMLSchema" xmlns:xs="http://www.w3.org/2001/XMLSchema" xmlns:p="http://schemas.microsoft.com/office/2006/metadata/properties" xmlns:ns2="a18150b3-a27a-448c-af88-26ef38dceeb3" xmlns:ns3="34147f2f-0759-48d6-8abb-96e3132fed0f" targetNamespace="http://schemas.microsoft.com/office/2006/metadata/properties" ma:root="true" ma:fieldsID="5bf043044daaae18fb133fd5e2b68811" ns2:_="" ns3:_="">
    <xsd:import namespace="a18150b3-a27a-448c-af88-26ef38dceeb3"/>
    <xsd:import namespace="34147f2f-0759-48d6-8abb-96e3132fed0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MediaLengthInSeconds" minOccurs="0"/>
                <xsd:element ref="ns2:note_x003a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8150b3-a27a-448c-af88-26ef38dcee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note_x003a_" ma:index="21" nillable="true" ma:displayName="note:" ma:format="Dropdown" ma:internalName="note_x003a_">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147f2f-0759-48d6-8abb-96e3132fed0f"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note_x003a_ xmlns="a18150b3-a27a-448c-af88-26ef38dceeb3" xsi:nil="true"/>
  </documentManagement>
</p:properties>
</file>

<file path=customXml/itemProps1.xml><?xml version="1.0" encoding="utf-8"?>
<ds:datastoreItem xmlns:ds="http://schemas.openxmlformats.org/officeDocument/2006/customXml" ds:itemID="{A1F548D0-9130-4290-A697-416767D49B7F}">
  <ds:schemaRefs>
    <ds:schemaRef ds:uri="http://schemas.microsoft.com/sharepoint/v3/contenttype/forms"/>
  </ds:schemaRefs>
</ds:datastoreItem>
</file>

<file path=customXml/itemProps2.xml><?xml version="1.0" encoding="utf-8"?>
<ds:datastoreItem xmlns:ds="http://schemas.openxmlformats.org/officeDocument/2006/customXml" ds:itemID="{EA947624-EBA3-4697-8F1B-4ED7048F758A}"/>
</file>

<file path=customXml/itemProps3.xml><?xml version="1.0" encoding="utf-8"?>
<ds:datastoreItem xmlns:ds="http://schemas.openxmlformats.org/officeDocument/2006/customXml" ds:itemID="{E4D664E2-9571-4F2F-8EA0-F29E055F1E78}">
  <ds:schemaRefs>
    <ds:schemaRef ds:uri="http://schemas.microsoft.com/sharepoint/events"/>
  </ds:schemaRefs>
</ds:datastoreItem>
</file>

<file path=customXml/itemProps4.xml><?xml version="1.0" encoding="utf-8"?>
<ds:datastoreItem xmlns:ds="http://schemas.openxmlformats.org/officeDocument/2006/customXml" ds:itemID="{ACB1585F-31B8-407D-979B-425F671BDD9F}">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5700c271-7d4d-4103-9672-40ea63197f0a"/>
    <ds:schemaRef ds:uri="http://purl.org/dc/elements/1.1/"/>
    <ds:schemaRef ds:uri="http://schemas.microsoft.com/office/2006/metadata/properties"/>
    <ds:schemaRef ds:uri="afb9b090-063d-4de7-86fa-19265e3d0d1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9245</TotalTime>
  <Words>7205</Words>
  <Application>Microsoft Office PowerPoint</Application>
  <PresentationFormat>Widescreen</PresentationFormat>
  <Paragraphs>517</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Times New Roman</vt:lpstr>
      <vt:lpstr>Custom Design</vt:lpstr>
      <vt:lpstr>Participatory mid-term assessment of the Land for Life initiative</vt:lpstr>
      <vt:lpstr>Content  1. Key insights and recommendations / options  2. Methodology 3. Maturity of the MAP  4. Outcomes registered 5. Performance Check</vt:lpstr>
      <vt:lpstr>1. Key insights and  recommendations / options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Methodology  2.1. Overall Objective and Outputs at country level   2.2. Design of the assessment 2.3. Outcome Harvesting  2.4. Maturity Assessment  2.5. Performance Check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Maturity of the PMAF </vt:lpstr>
      <vt:lpstr>PowerPoint Presentation</vt:lpstr>
      <vt:lpstr>PowerPoint Presentation</vt:lpstr>
      <vt:lpstr>PowerPoint Presentation</vt:lpstr>
      <vt:lpstr>PowerPoint Presentation</vt:lpstr>
      <vt:lpstr>PowerPoint Presentation</vt:lpstr>
      <vt:lpstr>PowerPoint Presentation</vt:lpstr>
      <vt:lpstr>  4. Outcomes registered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 Nguyen (extern)</dc:creator>
  <cp:lastModifiedBy>Essimi Biloa, Alain Christian</cp:lastModifiedBy>
  <cp:revision>123</cp:revision>
  <dcterms:created xsi:type="dcterms:W3CDTF">2020-05-28T11:12:59Z</dcterms:created>
  <dcterms:modified xsi:type="dcterms:W3CDTF">2022-07-16T17:42:50Z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0x010100EDF7421FEC921A4CBA29547E199F5B8F</vt:lpwstr>
  </property>
  <property fmtid="{D5CDD505-2E9C-101B-9397-08002B2CF9AE}" pid="3" name="_dlc_DocIdItemGuid">
    <vt:lpwstr>59e6035a-30da-449d-949f-21aa75a57146</vt:lpwstr>
  </property>
</Properties>
</file>